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12192000"/>
  <p:embeddedFontLst>
    <p:embeddedFont>
      <p:font typeface="微软雅黑" panose="020B0503020204020204" pitchFamily="34" charset="-122"/>
      <p:regular r:id="rId25"/>
      <p:bold r:id="rId26"/>
    </p:embeddedFont>
    <p:embeddedFont>
      <p:font typeface="MiSans" panose="020B0604020202020204" charset="-122"/>
      <p:regular r:id="rId27"/>
    </p:embeddedFont>
    <p:embeddedFont>
      <p:font typeface="思源宋体" panose="020B0604020202020204" charset="-128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6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0000">
                  <a:alpha val="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638800" y="133826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B000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867400" y="156686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71475" y="185738"/>
                </a:moveTo>
                <a:cubicBezTo>
                  <a:pt x="371475" y="226725"/>
                  <a:pt x="358170" y="264587"/>
                  <a:pt x="335756" y="295305"/>
                </a:cubicBezTo>
                <a:lnTo>
                  <a:pt x="448806" y="408444"/>
                </a:lnTo>
                <a:cubicBezTo>
                  <a:pt x="459968" y="419606"/>
                  <a:pt x="459968" y="437733"/>
                  <a:pt x="448806" y="448895"/>
                </a:cubicBezTo>
                <a:cubicBezTo>
                  <a:pt x="437644" y="460058"/>
                  <a:pt x="419517" y="460058"/>
                  <a:pt x="408355" y="448895"/>
                </a:cubicBezTo>
                <a:lnTo>
                  <a:pt x="295305" y="335756"/>
                </a:lnTo>
                <a:cubicBezTo>
                  <a:pt x="264587" y="358170"/>
                  <a:pt x="226725" y="371475"/>
                  <a:pt x="185738" y="371475"/>
                </a:cubicBezTo>
                <a:cubicBezTo>
                  <a:pt x="83135" y="371475"/>
                  <a:pt x="0" y="288340"/>
                  <a:pt x="0" y="185738"/>
                </a:cubicBezTo>
                <a:cubicBezTo>
                  <a:pt x="0" y="83135"/>
                  <a:pt x="83135" y="0"/>
                  <a:pt x="185738" y="0"/>
                </a:cubicBezTo>
                <a:cubicBezTo>
                  <a:pt x="288340" y="0"/>
                  <a:pt x="371475" y="83135"/>
                  <a:pt x="371475" y="185738"/>
                </a:cubicBezTo>
                <a:close/>
                <a:moveTo>
                  <a:pt x="185738" y="100013"/>
                </a:moveTo>
                <a:cubicBezTo>
                  <a:pt x="173861" y="100013"/>
                  <a:pt x="164306" y="109567"/>
                  <a:pt x="164306" y="121444"/>
                </a:cubicBezTo>
                <a:lnTo>
                  <a:pt x="164306" y="164306"/>
                </a:lnTo>
                <a:lnTo>
                  <a:pt x="121444" y="164306"/>
                </a:lnTo>
                <a:cubicBezTo>
                  <a:pt x="109567" y="164306"/>
                  <a:pt x="100013" y="173861"/>
                  <a:pt x="100013" y="185738"/>
                </a:cubicBezTo>
                <a:cubicBezTo>
                  <a:pt x="100013" y="197614"/>
                  <a:pt x="109567" y="207169"/>
                  <a:pt x="121444" y="207169"/>
                </a:cubicBezTo>
                <a:lnTo>
                  <a:pt x="164306" y="207169"/>
                </a:lnTo>
                <a:lnTo>
                  <a:pt x="164306" y="250031"/>
                </a:lnTo>
                <a:cubicBezTo>
                  <a:pt x="164306" y="261908"/>
                  <a:pt x="173861" y="271463"/>
                  <a:pt x="185738" y="271463"/>
                </a:cubicBezTo>
                <a:cubicBezTo>
                  <a:pt x="197614" y="271463"/>
                  <a:pt x="207169" y="261908"/>
                  <a:pt x="207169" y="250031"/>
                </a:cubicBezTo>
                <a:lnTo>
                  <a:pt x="207169" y="207169"/>
                </a:lnTo>
                <a:lnTo>
                  <a:pt x="250031" y="207169"/>
                </a:lnTo>
                <a:cubicBezTo>
                  <a:pt x="261908" y="207169"/>
                  <a:pt x="271463" y="197614"/>
                  <a:pt x="271463" y="185738"/>
                </a:cubicBezTo>
                <a:cubicBezTo>
                  <a:pt x="271463" y="173861"/>
                  <a:pt x="261908" y="164306"/>
                  <a:pt x="250031" y="164306"/>
                </a:cubicBezTo>
                <a:lnTo>
                  <a:pt x="207169" y="164306"/>
                </a:lnTo>
                <a:lnTo>
                  <a:pt x="207169" y="121444"/>
                </a:lnTo>
                <a:cubicBezTo>
                  <a:pt x="207169" y="109567"/>
                  <a:pt x="197614" y="100013"/>
                  <a:pt x="185738" y="100013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7390" y="2786063"/>
            <a:ext cx="1013460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การตรวจสอบความน่าเชื่อถือของข้อมูล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988356" y="3729038"/>
            <a:ext cx="4219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Verification &amp; Quality Assessment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486400" y="4186119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718090" y="4529019"/>
            <a:ext cx="2752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หลักสูตรการวิเคราะห์ข้อมูลสุขภาพ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77759" y="5252918"/>
            <a:ext cx="71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1.8 DIMENSION 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Population Data (Denominator Check)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571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ความสำคัญของตัวหาร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38184"/>
            <a:ext cx="5600700" cy="2038350"/>
          </a:xfrm>
          <a:custGeom>
            <a:avLst/>
            <a:gdLst/>
            <a:ahLst/>
            <a:cxnLst/>
            <a:rect l="l" t="t" r="r" b="b"/>
            <a:pathLst>
              <a:path w="5600700" h="2038350">
                <a:moveTo>
                  <a:pt x="76194" y="0"/>
                </a:moveTo>
                <a:lnTo>
                  <a:pt x="5524506" y="0"/>
                </a:lnTo>
                <a:cubicBezTo>
                  <a:pt x="5566587" y="0"/>
                  <a:pt x="5600700" y="34113"/>
                  <a:pt x="5600700" y="76194"/>
                </a:cubicBezTo>
                <a:lnTo>
                  <a:pt x="5600700" y="1962156"/>
                </a:lnTo>
                <a:cubicBezTo>
                  <a:pt x="5600700" y="2004237"/>
                  <a:pt x="5566587" y="2038350"/>
                  <a:pt x="5524506" y="2038350"/>
                </a:cubicBezTo>
                <a:lnTo>
                  <a:pt x="76194" y="2038350"/>
                </a:lnTo>
                <a:cubicBezTo>
                  <a:pt x="34113" y="2038350"/>
                  <a:pt x="0" y="2004237"/>
                  <a:pt x="0" y="1962156"/>
                </a:cubicBezTo>
                <a:lnTo>
                  <a:pt x="0" y="76194"/>
                </a:lnTo>
                <a:cubicBezTo>
                  <a:pt x="0" y="34113"/>
                  <a:pt x="34113" y="0"/>
                  <a:pt x="76194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85775" y="1828684"/>
            <a:ext cx="5391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Rate =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71500" y="2293504"/>
            <a:ext cx="5219700" cy="15240"/>
          </a:xfrm>
          <a:custGeom>
            <a:avLst/>
            <a:gdLst/>
            <a:ahLst/>
            <a:cxnLst/>
            <a:rect l="l" t="t" r="r" b="b"/>
            <a:pathLst>
              <a:path w="5219700" h="15240">
                <a:moveTo>
                  <a:pt x="0" y="0"/>
                </a:moveTo>
                <a:lnTo>
                  <a:pt x="5219700" y="0"/>
                </a:lnTo>
                <a:lnTo>
                  <a:pt x="52197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14350" y="2377320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Numerator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14350" y="2682004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Denominator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23875" y="3062883"/>
            <a:ext cx="531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× 100,000 (หรือ %)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4810" y="3828693"/>
            <a:ext cx="5589270" cy="1150620"/>
          </a:xfrm>
          <a:custGeom>
            <a:avLst/>
            <a:gdLst/>
            <a:ahLst/>
            <a:cxnLst/>
            <a:rect l="l" t="t" r="r" b="b"/>
            <a:pathLst>
              <a:path w="5589270" h="1150620">
                <a:moveTo>
                  <a:pt x="38097" y="0"/>
                </a:moveTo>
                <a:lnTo>
                  <a:pt x="5551173" y="0"/>
                </a:lnTo>
                <a:cubicBezTo>
                  <a:pt x="5572213" y="0"/>
                  <a:pt x="5589270" y="17057"/>
                  <a:pt x="5589270" y="38097"/>
                </a:cubicBezTo>
                <a:lnTo>
                  <a:pt x="5589270" y="1112523"/>
                </a:lnTo>
                <a:cubicBezTo>
                  <a:pt x="5589270" y="1133563"/>
                  <a:pt x="5572213" y="1150620"/>
                  <a:pt x="5551173" y="1150620"/>
                </a:cubicBezTo>
                <a:lnTo>
                  <a:pt x="38097" y="1150620"/>
                </a:lnTo>
                <a:cubicBezTo>
                  <a:pt x="17057" y="1150620"/>
                  <a:pt x="0" y="1133563"/>
                  <a:pt x="0" y="1112523"/>
                </a:cubicBezTo>
                <a:lnTo>
                  <a:pt x="0" y="38097"/>
                </a:lnTo>
                <a:cubicBezTo>
                  <a:pt x="0" y="17071"/>
                  <a:pt x="17071" y="0"/>
                  <a:pt x="38097" y="0"/>
                </a:cubicBezTo>
                <a:close/>
              </a:path>
            </a:pathLst>
          </a:custGeom>
          <a:solidFill>
            <a:srgbClr val="FEF2F2"/>
          </a:solidFill>
          <a:ln w="10160">
            <a:solidFill>
              <a:srgbClr val="8B000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02920" y="3946806"/>
            <a:ext cx="542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ปัญหาที่พบบ่อย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02920" y="4213506"/>
            <a:ext cx="541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ใช้ข้อมูลประชากรที่ไม่ตรงปี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2920" y="4442106"/>
            <a:ext cx="541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ไม่ปรับปรุงตามการย้ายถิ่น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2920" y="4670706"/>
            <a:ext cx="541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ข้อมูลประชากรไม่ครอบคลุมพื้นที่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210300" y="1181100"/>
            <a:ext cx="571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แหล่งข้อมูลประชากร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29350" y="1638184"/>
            <a:ext cx="5581650" cy="723900"/>
          </a:xfrm>
          <a:custGeom>
            <a:avLst/>
            <a:gdLst/>
            <a:ahLst/>
            <a:cxnLst/>
            <a:rect l="l" t="t" r="r" b="b"/>
            <a:pathLst>
              <a:path w="5581650" h="723900">
                <a:moveTo>
                  <a:pt x="38100" y="0"/>
                </a:moveTo>
                <a:lnTo>
                  <a:pt x="5505452" y="0"/>
                </a:lnTo>
                <a:cubicBezTo>
                  <a:pt x="5547507" y="0"/>
                  <a:pt x="5581650" y="34143"/>
                  <a:pt x="5581650" y="76198"/>
                </a:cubicBezTo>
                <a:lnTo>
                  <a:pt x="5581650" y="647702"/>
                </a:lnTo>
                <a:cubicBezTo>
                  <a:pt x="5581650" y="689757"/>
                  <a:pt x="5547507" y="723900"/>
                  <a:pt x="5505452" y="723900"/>
                </a:cubicBez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229350" y="1638184"/>
            <a:ext cx="38100" cy="723900"/>
          </a:xfrm>
          <a:custGeom>
            <a:avLst/>
            <a:gdLst/>
            <a:ahLst/>
            <a:cxnLst/>
            <a:rect l="l" t="t" r="r" b="b"/>
            <a:pathLst>
              <a:path w="38100" h="723900">
                <a:moveTo>
                  <a:pt x="38100" y="0"/>
                </a:moveTo>
                <a:lnTo>
                  <a:pt x="38100" y="0"/>
                </a:lnTo>
                <a:lnTo>
                  <a:pt x="38100" y="723900"/>
                </a:ln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400800" y="1790584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 สำนักงานสถิติแห่งชาติ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00800" y="2019184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ข้อมูลประชากรจากการสำรวจสำมะโนประชากร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29350" y="2476384"/>
            <a:ext cx="5581650" cy="723900"/>
          </a:xfrm>
          <a:custGeom>
            <a:avLst/>
            <a:gdLst/>
            <a:ahLst/>
            <a:cxnLst/>
            <a:rect l="l" t="t" r="r" b="b"/>
            <a:pathLst>
              <a:path w="5581650" h="723900">
                <a:moveTo>
                  <a:pt x="38100" y="0"/>
                </a:moveTo>
                <a:lnTo>
                  <a:pt x="5505452" y="0"/>
                </a:lnTo>
                <a:cubicBezTo>
                  <a:pt x="5547507" y="0"/>
                  <a:pt x="5581650" y="34143"/>
                  <a:pt x="5581650" y="76198"/>
                </a:cubicBezTo>
                <a:lnTo>
                  <a:pt x="5581650" y="647702"/>
                </a:lnTo>
                <a:cubicBezTo>
                  <a:pt x="5581650" y="689757"/>
                  <a:pt x="5547507" y="723900"/>
                  <a:pt x="5505452" y="723900"/>
                </a:cubicBez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229350" y="2476384"/>
            <a:ext cx="38100" cy="723900"/>
          </a:xfrm>
          <a:custGeom>
            <a:avLst/>
            <a:gdLst/>
            <a:ahLst/>
            <a:cxnLst/>
            <a:rect l="l" t="t" r="r" b="b"/>
            <a:pathLst>
              <a:path w="38100" h="723900">
                <a:moveTo>
                  <a:pt x="38100" y="0"/>
                </a:moveTo>
                <a:lnTo>
                  <a:pt x="38100" y="0"/>
                </a:lnTo>
                <a:lnTo>
                  <a:pt x="38100" y="723900"/>
                </a:ln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400800" y="2628784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2. กรมการปกครอง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00800" y="2857384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ทะเบียนราษฎร์ ข้อมูลการย้ายถิ่น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29350" y="3314584"/>
            <a:ext cx="5581650" cy="723900"/>
          </a:xfrm>
          <a:custGeom>
            <a:avLst/>
            <a:gdLst/>
            <a:ahLst/>
            <a:cxnLst/>
            <a:rect l="l" t="t" r="r" b="b"/>
            <a:pathLst>
              <a:path w="5581650" h="723900">
                <a:moveTo>
                  <a:pt x="38100" y="0"/>
                </a:moveTo>
                <a:lnTo>
                  <a:pt x="5505452" y="0"/>
                </a:lnTo>
                <a:cubicBezTo>
                  <a:pt x="5547507" y="0"/>
                  <a:pt x="5581650" y="34143"/>
                  <a:pt x="5581650" y="76198"/>
                </a:cubicBezTo>
                <a:lnTo>
                  <a:pt x="5581650" y="647702"/>
                </a:lnTo>
                <a:cubicBezTo>
                  <a:pt x="5581650" y="689757"/>
                  <a:pt x="5547507" y="723900"/>
                  <a:pt x="5505452" y="723900"/>
                </a:cubicBez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229350" y="3314584"/>
            <a:ext cx="38100" cy="723900"/>
          </a:xfrm>
          <a:custGeom>
            <a:avLst/>
            <a:gdLst/>
            <a:ahLst/>
            <a:cxnLst/>
            <a:rect l="l" t="t" r="r" b="b"/>
            <a:pathLst>
              <a:path w="38100" h="723900">
                <a:moveTo>
                  <a:pt x="38100" y="0"/>
                </a:moveTo>
                <a:lnTo>
                  <a:pt x="38100" y="0"/>
                </a:lnTo>
                <a:lnTo>
                  <a:pt x="38100" y="723900"/>
                </a:ln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400800" y="3466984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3. ข้อมูลประมาณการ (Projection)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00800" y="3695584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ใช้เมื่อไม่มีข้อมูลจริง ต้องระบุวิธีการคำนวณ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29350" y="4152784"/>
            <a:ext cx="5581650" cy="723900"/>
          </a:xfrm>
          <a:custGeom>
            <a:avLst/>
            <a:gdLst/>
            <a:ahLst/>
            <a:cxnLst/>
            <a:rect l="l" t="t" r="r" b="b"/>
            <a:pathLst>
              <a:path w="5581650" h="723900">
                <a:moveTo>
                  <a:pt x="38100" y="0"/>
                </a:moveTo>
                <a:lnTo>
                  <a:pt x="5505452" y="0"/>
                </a:lnTo>
                <a:cubicBezTo>
                  <a:pt x="5547507" y="0"/>
                  <a:pt x="5581650" y="34143"/>
                  <a:pt x="5581650" y="76198"/>
                </a:cubicBezTo>
                <a:lnTo>
                  <a:pt x="5581650" y="647702"/>
                </a:lnTo>
                <a:cubicBezTo>
                  <a:pt x="5581650" y="689757"/>
                  <a:pt x="5547507" y="723900"/>
                  <a:pt x="5505452" y="723900"/>
                </a:cubicBez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229350" y="4152784"/>
            <a:ext cx="38100" cy="723900"/>
          </a:xfrm>
          <a:custGeom>
            <a:avLst/>
            <a:gdLst/>
            <a:ahLst/>
            <a:cxnLst/>
            <a:rect l="l" t="t" r="r" b="b"/>
            <a:pathLst>
              <a:path w="38100" h="723900">
                <a:moveTo>
                  <a:pt x="38100" y="0"/>
                </a:moveTo>
                <a:lnTo>
                  <a:pt x="38100" y="0"/>
                </a:lnTo>
                <a:lnTo>
                  <a:pt x="38100" y="723900"/>
                </a:ln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400800" y="4305184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4. ข้อมูลเฉพาะกลุ่มเป้าหมาย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00800" y="4533784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เช่น หญิงตั้งครรภ์ ผู้สูงอายุ เด็ก 0-5 ปี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1000" y="5135524"/>
            <a:ext cx="11430000" cy="800100"/>
          </a:xfrm>
          <a:custGeom>
            <a:avLst/>
            <a:gdLst/>
            <a:ahLst/>
            <a:cxnLst/>
            <a:rect l="l" t="t" r="r" b="b"/>
            <a:pathLst>
              <a:path w="11430000" h="800100">
                <a:moveTo>
                  <a:pt x="76202" y="0"/>
                </a:moveTo>
                <a:lnTo>
                  <a:pt x="11353798" y="0"/>
                </a:lnTo>
                <a:cubicBezTo>
                  <a:pt x="11395883" y="0"/>
                  <a:pt x="11430000" y="34117"/>
                  <a:pt x="11430000" y="76202"/>
                </a:cubicBezTo>
                <a:lnTo>
                  <a:pt x="11430000" y="723898"/>
                </a:lnTo>
                <a:cubicBezTo>
                  <a:pt x="11430000" y="765983"/>
                  <a:pt x="11395883" y="800100"/>
                  <a:pt x="113537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557213" y="532602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923925" y="5287924"/>
            <a:ext cx="820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ตัวอย่างการตรวจสอบ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23925" y="5592724"/>
            <a:ext cx="819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อัตราการตายของมารดา = (จำนวนมารดาตาย / จำนวนหญิงตั้งครรภ์ทั้งหมด) × 100,000 ต้องใช้ข้อมูลหญิงตั้งครรภ์ที่ถูกต้อง ไม่ใช่ประชากรหญิงทั้งหมด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02431" y="604230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725" y="114300"/>
                </a:moveTo>
                <a:lnTo>
                  <a:pt x="21431" y="114300"/>
                </a:lnTo>
                <a:cubicBezTo>
                  <a:pt x="9599" y="114300"/>
                  <a:pt x="0" y="104701"/>
                  <a:pt x="0" y="92869"/>
                </a:cubicBezTo>
                <a:lnTo>
                  <a:pt x="0" y="21431"/>
                </a:lnTo>
                <a:cubicBezTo>
                  <a:pt x="0" y="9599"/>
                  <a:pt x="9599" y="0"/>
                  <a:pt x="21431" y="0"/>
                </a:cubicBezTo>
                <a:lnTo>
                  <a:pt x="89297" y="0"/>
                </a:lnTo>
                <a:cubicBezTo>
                  <a:pt x="95213" y="0"/>
                  <a:pt x="100013" y="4800"/>
                  <a:pt x="100013" y="10716"/>
                </a:cubicBezTo>
                <a:lnTo>
                  <a:pt x="100013" y="75009"/>
                </a:lnTo>
                <a:cubicBezTo>
                  <a:pt x="100013" y="79675"/>
                  <a:pt x="97021" y="83649"/>
                  <a:pt x="92869" y="85122"/>
                </a:cubicBezTo>
                <a:lnTo>
                  <a:pt x="92869" y="100013"/>
                </a:lnTo>
                <a:cubicBezTo>
                  <a:pt x="96820" y="100013"/>
                  <a:pt x="100013" y="103205"/>
                  <a:pt x="100013" y="107156"/>
                </a:cubicBezTo>
                <a:cubicBezTo>
                  <a:pt x="100013" y="111108"/>
                  <a:pt x="96820" y="114300"/>
                  <a:pt x="92869" y="114300"/>
                </a:cubicBezTo>
                <a:lnTo>
                  <a:pt x="85725" y="114300"/>
                </a:lnTo>
                <a:close/>
                <a:moveTo>
                  <a:pt x="21431" y="85725"/>
                </a:moveTo>
                <a:cubicBezTo>
                  <a:pt x="17480" y="85725"/>
                  <a:pt x="14288" y="88917"/>
                  <a:pt x="14288" y="92869"/>
                </a:cubicBezTo>
                <a:cubicBezTo>
                  <a:pt x="14288" y="96820"/>
                  <a:pt x="17480" y="100013"/>
                  <a:pt x="21431" y="100013"/>
                </a:cubicBezTo>
                <a:lnTo>
                  <a:pt x="78581" y="100013"/>
                </a:lnTo>
                <a:lnTo>
                  <a:pt x="78581" y="85725"/>
                </a:lnTo>
                <a:lnTo>
                  <a:pt x="21431" y="85725"/>
                </a:lnTo>
                <a:close/>
                <a:moveTo>
                  <a:pt x="28575" y="33933"/>
                </a:moveTo>
                <a:cubicBezTo>
                  <a:pt x="28575" y="36902"/>
                  <a:pt x="30964" y="39291"/>
                  <a:pt x="33933" y="39291"/>
                </a:cubicBezTo>
                <a:lnTo>
                  <a:pt x="73223" y="39291"/>
                </a:lnTo>
                <a:cubicBezTo>
                  <a:pt x="76193" y="39291"/>
                  <a:pt x="78581" y="36902"/>
                  <a:pt x="78581" y="33933"/>
                </a:cubicBezTo>
                <a:cubicBezTo>
                  <a:pt x="78581" y="30964"/>
                  <a:pt x="76193" y="28575"/>
                  <a:pt x="73223" y="28575"/>
                </a:cubicBezTo>
                <a:lnTo>
                  <a:pt x="33933" y="28575"/>
                </a:lnTo>
                <a:cubicBezTo>
                  <a:pt x="30964" y="28575"/>
                  <a:pt x="28575" y="30964"/>
                  <a:pt x="28575" y="33933"/>
                </a:cubicBezTo>
                <a:close/>
                <a:moveTo>
                  <a:pt x="33933" y="50006"/>
                </a:moveTo>
                <a:cubicBezTo>
                  <a:pt x="30964" y="50006"/>
                  <a:pt x="28575" y="52395"/>
                  <a:pt x="28575" y="55364"/>
                </a:cubicBezTo>
                <a:cubicBezTo>
                  <a:pt x="28575" y="58333"/>
                  <a:pt x="30964" y="60722"/>
                  <a:pt x="33933" y="60722"/>
                </a:cubicBezTo>
                <a:lnTo>
                  <a:pt x="73223" y="60722"/>
                </a:lnTo>
                <a:cubicBezTo>
                  <a:pt x="76193" y="60722"/>
                  <a:pt x="78581" y="58333"/>
                  <a:pt x="78581" y="55364"/>
                </a:cubicBezTo>
                <a:cubicBezTo>
                  <a:pt x="78581" y="52395"/>
                  <a:pt x="76193" y="50006"/>
                  <a:pt x="73223" y="50006"/>
                </a:cubicBezTo>
                <a:lnTo>
                  <a:pt x="33933" y="5000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581025" y="6011824"/>
            <a:ext cx="1128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Data Quality Assurance: Module 2 - Desk Review.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2.1 CDC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CAT: Completeness, Accuracy, Timeliness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13146" y="11811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127421" y="1181100"/>
            <a:ext cx="1085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279946" y="1447800"/>
            <a:ext cx="381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638800" y="11811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553075" y="1181100"/>
            <a:ext cx="1085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705600" y="1447800"/>
            <a:ext cx="381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064454" y="11811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978729" y="1181100"/>
            <a:ext cx="1085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1000" y="2343150"/>
            <a:ext cx="3705225" cy="2419350"/>
          </a:xfrm>
          <a:custGeom>
            <a:avLst/>
            <a:gdLst/>
            <a:ahLst/>
            <a:cxnLst/>
            <a:rect l="l" t="t" r="r" b="b"/>
            <a:pathLst>
              <a:path w="3705225" h="2419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2343140"/>
                </a:lnTo>
                <a:cubicBezTo>
                  <a:pt x="3705225" y="2385230"/>
                  <a:pt x="3671105" y="2419350"/>
                  <a:pt x="3629015" y="2419350"/>
                </a:cubicBezTo>
                <a:lnTo>
                  <a:pt x="76210" y="2419350"/>
                </a:lnTo>
                <a:cubicBezTo>
                  <a:pt x="34120" y="2419350"/>
                  <a:pt x="0" y="2385230"/>
                  <a:pt x="0" y="234314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381000" y="23431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14350" y="2552700"/>
            <a:ext cx="3438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Completeness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1500" y="29716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นิยาม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1500" y="31621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ข้อมูลครบถ้วนทุกเคสและทุกตัวแปร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71500" y="34669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การวัด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1500" y="36574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% เคสที่รายงานครบ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71500" y="38860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% ตัวแปรที่กรอกข้อมูล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71500" y="41908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เกณฑ์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71500" y="43813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90% สำหรับตัวแปรสำคัญ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41721" y="2343150"/>
            <a:ext cx="3705225" cy="2419350"/>
          </a:xfrm>
          <a:custGeom>
            <a:avLst/>
            <a:gdLst/>
            <a:ahLst/>
            <a:cxnLst/>
            <a:rect l="l" t="t" r="r" b="b"/>
            <a:pathLst>
              <a:path w="3705225" h="2419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2343140"/>
                </a:lnTo>
                <a:cubicBezTo>
                  <a:pt x="3705225" y="2385230"/>
                  <a:pt x="3671105" y="2419350"/>
                  <a:pt x="3629015" y="2419350"/>
                </a:cubicBezTo>
                <a:lnTo>
                  <a:pt x="76210" y="2419350"/>
                </a:lnTo>
                <a:cubicBezTo>
                  <a:pt x="34120" y="2419350"/>
                  <a:pt x="0" y="2385230"/>
                  <a:pt x="0" y="234314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241721" y="23431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375071" y="2552700"/>
            <a:ext cx="3438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Accuracy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32221" y="29716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นิยาม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32221" y="31621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ข้อมูลถูกต้องตามความจริง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32221" y="34669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การวัด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32221" y="36574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% ความถูกต้องของการเข้ารหัส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432221" y="38860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การตรวจสอบกับแหล่งต้นทาง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432221" y="41908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เกณฑ์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432221" y="43813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95% ความถูกต้อง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02561" y="2343150"/>
            <a:ext cx="3705225" cy="2419350"/>
          </a:xfrm>
          <a:custGeom>
            <a:avLst/>
            <a:gdLst/>
            <a:ahLst/>
            <a:cxnLst/>
            <a:rect l="l" t="t" r="r" b="b"/>
            <a:pathLst>
              <a:path w="3705225" h="2419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2343140"/>
                </a:lnTo>
                <a:cubicBezTo>
                  <a:pt x="3705225" y="2385230"/>
                  <a:pt x="3671105" y="2419350"/>
                  <a:pt x="3629015" y="2419350"/>
                </a:cubicBezTo>
                <a:lnTo>
                  <a:pt x="76210" y="2419350"/>
                </a:lnTo>
                <a:cubicBezTo>
                  <a:pt x="34120" y="2419350"/>
                  <a:pt x="0" y="2385230"/>
                  <a:pt x="0" y="234314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8102561" y="23431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8235911" y="2552700"/>
            <a:ext cx="3438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Timeliness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293061" y="29716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นิยาม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293061" y="31621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ข้อมูลพร้อมใช้ตามเวลาที่กำหนด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293061" y="34669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การวัด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293061" y="36574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% รายงานที่ส่งทันเวลา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293061" y="38860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ระยะเวลาจากเก็บข้อมูลถึงรายงาน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293061" y="41908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เกณฑ์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293061" y="4381384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80% ส่งทันเวลา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00050" y="4914779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47700" y="5029079"/>
            <a:ext cx="11239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หมายเหตุ:</a:t>
            </a:r>
            <a:r>
              <a:rPr lang="en-US" sz="12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CAT เป็นกรอบพื้นฐานที่ใช้กันอย่างแพร่หลายในงาน public health surveillance ของ CDC และสามารถนำไปประยุกต์ใช้กับระบบข้อมูลสุขภาพของไทยได้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02431" y="547866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725" y="114300"/>
                </a:moveTo>
                <a:lnTo>
                  <a:pt x="21431" y="114300"/>
                </a:lnTo>
                <a:cubicBezTo>
                  <a:pt x="9599" y="114300"/>
                  <a:pt x="0" y="104701"/>
                  <a:pt x="0" y="92869"/>
                </a:cubicBezTo>
                <a:lnTo>
                  <a:pt x="0" y="21431"/>
                </a:lnTo>
                <a:cubicBezTo>
                  <a:pt x="0" y="9599"/>
                  <a:pt x="9599" y="0"/>
                  <a:pt x="21431" y="0"/>
                </a:cubicBezTo>
                <a:lnTo>
                  <a:pt x="89297" y="0"/>
                </a:lnTo>
                <a:cubicBezTo>
                  <a:pt x="95213" y="0"/>
                  <a:pt x="100013" y="4800"/>
                  <a:pt x="100013" y="10716"/>
                </a:cubicBezTo>
                <a:lnTo>
                  <a:pt x="100013" y="75009"/>
                </a:lnTo>
                <a:cubicBezTo>
                  <a:pt x="100013" y="79675"/>
                  <a:pt x="97021" y="83649"/>
                  <a:pt x="92869" y="85122"/>
                </a:cubicBezTo>
                <a:lnTo>
                  <a:pt x="92869" y="100013"/>
                </a:lnTo>
                <a:cubicBezTo>
                  <a:pt x="96820" y="100013"/>
                  <a:pt x="100013" y="103205"/>
                  <a:pt x="100013" y="107156"/>
                </a:cubicBezTo>
                <a:cubicBezTo>
                  <a:pt x="100013" y="111108"/>
                  <a:pt x="96820" y="114300"/>
                  <a:pt x="92869" y="114300"/>
                </a:cubicBezTo>
                <a:lnTo>
                  <a:pt x="85725" y="114300"/>
                </a:lnTo>
                <a:close/>
                <a:moveTo>
                  <a:pt x="21431" y="85725"/>
                </a:moveTo>
                <a:cubicBezTo>
                  <a:pt x="17480" y="85725"/>
                  <a:pt x="14288" y="88917"/>
                  <a:pt x="14288" y="92869"/>
                </a:cubicBezTo>
                <a:cubicBezTo>
                  <a:pt x="14288" y="96820"/>
                  <a:pt x="17480" y="100013"/>
                  <a:pt x="21431" y="100013"/>
                </a:cubicBezTo>
                <a:lnTo>
                  <a:pt x="78581" y="100013"/>
                </a:lnTo>
                <a:lnTo>
                  <a:pt x="78581" y="85725"/>
                </a:lnTo>
                <a:lnTo>
                  <a:pt x="21431" y="85725"/>
                </a:lnTo>
                <a:close/>
                <a:moveTo>
                  <a:pt x="28575" y="33933"/>
                </a:moveTo>
                <a:cubicBezTo>
                  <a:pt x="28575" y="36902"/>
                  <a:pt x="30964" y="39291"/>
                  <a:pt x="33933" y="39291"/>
                </a:cubicBezTo>
                <a:lnTo>
                  <a:pt x="73223" y="39291"/>
                </a:lnTo>
                <a:cubicBezTo>
                  <a:pt x="76193" y="39291"/>
                  <a:pt x="78581" y="36902"/>
                  <a:pt x="78581" y="33933"/>
                </a:cubicBezTo>
                <a:cubicBezTo>
                  <a:pt x="78581" y="30964"/>
                  <a:pt x="76193" y="28575"/>
                  <a:pt x="73223" y="28575"/>
                </a:cubicBezTo>
                <a:lnTo>
                  <a:pt x="33933" y="28575"/>
                </a:lnTo>
                <a:cubicBezTo>
                  <a:pt x="30964" y="28575"/>
                  <a:pt x="28575" y="30964"/>
                  <a:pt x="28575" y="33933"/>
                </a:cubicBezTo>
                <a:close/>
                <a:moveTo>
                  <a:pt x="33933" y="50006"/>
                </a:moveTo>
                <a:cubicBezTo>
                  <a:pt x="30964" y="50006"/>
                  <a:pt x="28575" y="52395"/>
                  <a:pt x="28575" y="55364"/>
                </a:cubicBezTo>
                <a:cubicBezTo>
                  <a:pt x="28575" y="58333"/>
                  <a:pt x="30964" y="60722"/>
                  <a:pt x="33933" y="60722"/>
                </a:cubicBezTo>
                <a:lnTo>
                  <a:pt x="73223" y="60722"/>
                </a:lnTo>
                <a:cubicBezTo>
                  <a:pt x="76193" y="60722"/>
                  <a:pt x="78581" y="58333"/>
                  <a:pt x="78581" y="55364"/>
                </a:cubicBezTo>
                <a:cubicBezTo>
                  <a:pt x="78581" y="52395"/>
                  <a:pt x="76193" y="50006"/>
                  <a:pt x="73223" y="50006"/>
                </a:cubicBezTo>
                <a:lnTo>
                  <a:pt x="33933" y="5000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581025" y="5448179"/>
            <a:ext cx="1128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CDC. Key characteristics of data quality in public health surveillance. Birth Defects Surveillance Manual; 2020.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138" y="375138"/>
            <a:ext cx="11507372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b="1" kern="0" spc="52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2.2 ACCURACY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5138" y="637735"/>
            <a:ext cx="11610535" cy="375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Accuracy/Validity ในเชิงปฏิบัติ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5138" y="1162929"/>
            <a:ext cx="5720862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2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ตัวอย่างข้อมูลที่ถูกต้อง vs ผิด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8890" y="1616728"/>
            <a:ext cx="5597066" cy="2258334"/>
          </a:xfrm>
          <a:custGeom>
            <a:avLst/>
            <a:gdLst/>
            <a:ahLst/>
            <a:cxnLst/>
            <a:rect l="l" t="t" r="r" b="b"/>
            <a:pathLst>
              <a:path w="5597066" h="2258334">
                <a:moveTo>
                  <a:pt x="75022" y="0"/>
                </a:moveTo>
                <a:lnTo>
                  <a:pt x="5522044" y="0"/>
                </a:lnTo>
                <a:cubicBezTo>
                  <a:pt x="5563477" y="0"/>
                  <a:pt x="5597066" y="33588"/>
                  <a:pt x="5597066" y="75022"/>
                </a:cubicBezTo>
                <a:lnTo>
                  <a:pt x="5597066" y="2183312"/>
                </a:lnTo>
                <a:cubicBezTo>
                  <a:pt x="5597066" y="2224745"/>
                  <a:pt x="5563477" y="2258334"/>
                  <a:pt x="5522044" y="2258334"/>
                </a:cubicBezTo>
                <a:lnTo>
                  <a:pt x="75022" y="2258334"/>
                </a:lnTo>
                <a:cubicBezTo>
                  <a:pt x="33588" y="2258334"/>
                  <a:pt x="0" y="2224745"/>
                  <a:pt x="0" y="2183312"/>
                </a:cubicBezTo>
                <a:lnTo>
                  <a:pt x="0" y="75022"/>
                </a:lnTo>
                <a:cubicBezTo>
                  <a:pt x="0" y="33616"/>
                  <a:pt x="33616" y="0"/>
                  <a:pt x="75022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51454" y="1808056"/>
            <a:ext cx="150055" cy="150055"/>
          </a:xfrm>
          <a:custGeom>
            <a:avLst/>
            <a:gdLst/>
            <a:ahLst/>
            <a:cxnLst/>
            <a:rect l="l" t="t" r="r" b="b"/>
            <a:pathLst>
              <a:path w="150055" h="150055">
                <a:moveTo>
                  <a:pt x="75028" y="150055"/>
                </a:moveTo>
                <a:cubicBezTo>
                  <a:pt x="116437" y="150055"/>
                  <a:pt x="150055" y="116437"/>
                  <a:pt x="150055" y="75028"/>
                </a:cubicBezTo>
                <a:cubicBezTo>
                  <a:pt x="150055" y="33619"/>
                  <a:pt x="116437" y="0"/>
                  <a:pt x="75028" y="0"/>
                </a:cubicBezTo>
                <a:cubicBezTo>
                  <a:pt x="33619" y="0"/>
                  <a:pt x="0" y="33619"/>
                  <a:pt x="0" y="75028"/>
                </a:cubicBezTo>
                <a:cubicBezTo>
                  <a:pt x="0" y="116437"/>
                  <a:pt x="33619" y="150055"/>
                  <a:pt x="75028" y="150055"/>
                </a:cubicBezTo>
                <a:close/>
                <a:moveTo>
                  <a:pt x="99763" y="62337"/>
                </a:moveTo>
                <a:lnTo>
                  <a:pt x="76317" y="99851"/>
                </a:lnTo>
                <a:cubicBezTo>
                  <a:pt x="75086" y="101815"/>
                  <a:pt x="72976" y="103046"/>
                  <a:pt x="70661" y="103163"/>
                </a:cubicBezTo>
                <a:cubicBezTo>
                  <a:pt x="68346" y="103280"/>
                  <a:pt x="66118" y="102225"/>
                  <a:pt x="64741" y="100350"/>
                </a:cubicBezTo>
                <a:lnTo>
                  <a:pt x="50673" y="81593"/>
                </a:lnTo>
                <a:cubicBezTo>
                  <a:pt x="48328" y="78486"/>
                  <a:pt x="48973" y="74090"/>
                  <a:pt x="52080" y="71745"/>
                </a:cubicBezTo>
                <a:cubicBezTo>
                  <a:pt x="55186" y="69401"/>
                  <a:pt x="59583" y="70045"/>
                  <a:pt x="61927" y="73152"/>
                </a:cubicBezTo>
                <a:lnTo>
                  <a:pt x="69840" y="83703"/>
                </a:lnTo>
                <a:lnTo>
                  <a:pt x="87835" y="54893"/>
                </a:lnTo>
                <a:cubicBezTo>
                  <a:pt x="89887" y="51611"/>
                  <a:pt x="94224" y="50585"/>
                  <a:pt x="97536" y="52666"/>
                </a:cubicBezTo>
                <a:cubicBezTo>
                  <a:pt x="100848" y="54747"/>
                  <a:pt x="101844" y="59055"/>
                  <a:pt x="99763" y="62367"/>
                </a:cubicBezTo>
                <a:close/>
              </a:path>
            </a:pathLst>
          </a:custGeom>
          <a:solidFill>
            <a:srgbClr val="0082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75671" y="1770542"/>
            <a:ext cx="5121506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00823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ข้อมูลถูกต้อง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2697" y="2070653"/>
            <a:ext cx="5289452" cy="525194"/>
          </a:xfrm>
          <a:custGeom>
            <a:avLst/>
            <a:gdLst/>
            <a:ahLst/>
            <a:cxnLst/>
            <a:rect l="l" t="t" r="r" b="b"/>
            <a:pathLst>
              <a:path w="5289452" h="525194">
                <a:moveTo>
                  <a:pt x="37515" y="0"/>
                </a:moveTo>
                <a:lnTo>
                  <a:pt x="5251938" y="0"/>
                </a:lnTo>
                <a:cubicBezTo>
                  <a:pt x="5272656" y="0"/>
                  <a:pt x="5289452" y="16796"/>
                  <a:pt x="5289452" y="37515"/>
                </a:cubicBezTo>
                <a:lnTo>
                  <a:pt x="5289452" y="487679"/>
                </a:lnTo>
                <a:cubicBezTo>
                  <a:pt x="5289452" y="508398"/>
                  <a:pt x="5272656" y="525194"/>
                  <a:pt x="5251938" y="525194"/>
                </a:cubicBezTo>
                <a:lnTo>
                  <a:pt x="37515" y="525194"/>
                </a:lnTo>
                <a:cubicBezTo>
                  <a:pt x="16810" y="525194"/>
                  <a:pt x="0" y="508384"/>
                  <a:pt x="0" y="487679"/>
                </a:cubicBezTo>
                <a:lnTo>
                  <a:pt x="0" y="37515"/>
                </a:lnTo>
                <a:cubicBezTo>
                  <a:pt x="0" y="16796"/>
                  <a:pt x="16796" y="0"/>
                  <a:pt x="3751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07724" y="2145680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โรค: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7724" y="2333249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เบาหวานชนิดที่ 2 (E11)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2697" y="2633360"/>
            <a:ext cx="5289452" cy="525194"/>
          </a:xfrm>
          <a:custGeom>
            <a:avLst/>
            <a:gdLst/>
            <a:ahLst/>
            <a:cxnLst/>
            <a:rect l="l" t="t" r="r" b="b"/>
            <a:pathLst>
              <a:path w="5289452" h="525194">
                <a:moveTo>
                  <a:pt x="37515" y="0"/>
                </a:moveTo>
                <a:lnTo>
                  <a:pt x="5251938" y="0"/>
                </a:lnTo>
                <a:cubicBezTo>
                  <a:pt x="5272656" y="0"/>
                  <a:pt x="5289452" y="16796"/>
                  <a:pt x="5289452" y="37515"/>
                </a:cubicBezTo>
                <a:lnTo>
                  <a:pt x="5289452" y="487679"/>
                </a:lnTo>
                <a:cubicBezTo>
                  <a:pt x="5289452" y="508398"/>
                  <a:pt x="5272656" y="525194"/>
                  <a:pt x="5251938" y="525194"/>
                </a:cubicBezTo>
                <a:lnTo>
                  <a:pt x="37515" y="525194"/>
                </a:lnTo>
                <a:cubicBezTo>
                  <a:pt x="16810" y="525194"/>
                  <a:pt x="0" y="508384"/>
                  <a:pt x="0" y="487679"/>
                </a:cubicBezTo>
                <a:lnTo>
                  <a:pt x="0" y="37515"/>
                </a:lnTo>
                <a:cubicBezTo>
                  <a:pt x="0" y="16796"/>
                  <a:pt x="16796" y="0"/>
                  <a:pt x="3751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07724" y="2708388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อายุ: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7724" y="2895957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55 ปี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2697" y="3196068"/>
            <a:ext cx="5289452" cy="525194"/>
          </a:xfrm>
          <a:custGeom>
            <a:avLst/>
            <a:gdLst/>
            <a:ahLst/>
            <a:cxnLst/>
            <a:rect l="l" t="t" r="r" b="b"/>
            <a:pathLst>
              <a:path w="5289452" h="525194">
                <a:moveTo>
                  <a:pt x="37515" y="0"/>
                </a:moveTo>
                <a:lnTo>
                  <a:pt x="5251938" y="0"/>
                </a:lnTo>
                <a:cubicBezTo>
                  <a:pt x="5272656" y="0"/>
                  <a:pt x="5289452" y="16796"/>
                  <a:pt x="5289452" y="37515"/>
                </a:cubicBezTo>
                <a:lnTo>
                  <a:pt x="5289452" y="487679"/>
                </a:lnTo>
                <a:cubicBezTo>
                  <a:pt x="5289452" y="508398"/>
                  <a:pt x="5272656" y="525194"/>
                  <a:pt x="5251938" y="525194"/>
                </a:cubicBezTo>
                <a:lnTo>
                  <a:pt x="37515" y="525194"/>
                </a:lnTo>
                <a:cubicBezTo>
                  <a:pt x="16810" y="525194"/>
                  <a:pt x="0" y="508384"/>
                  <a:pt x="0" y="487679"/>
                </a:cubicBezTo>
                <a:lnTo>
                  <a:pt x="0" y="37515"/>
                </a:lnTo>
                <a:cubicBezTo>
                  <a:pt x="0" y="16796"/>
                  <a:pt x="16796" y="0"/>
                  <a:pt x="3751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07724" y="3271096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วันที่: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7724" y="3458665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 ม.ค. 2024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8890" y="3995111"/>
            <a:ext cx="5597066" cy="2258334"/>
          </a:xfrm>
          <a:custGeom>
            <a:avLst/>
            <a:gdLst/>
            <a:ahLst/>
            <a:cxnLst/>
            <a:rect l="l" t="t" r="r" b="b"/>
            <a:pathLst>
              <a:path w="5597066" h="2258334">
                <a:moveTo>
                  <a:pt x="75022" y="0"/>
                </a:moveTo>
                <a:lnTo>
                  <a:pt x="5522044" y="0"/>
                </a:lnTo>
                <a:cubicBezTo>
                  <a:pt x="5563477" y="0"/>
                  <a:pt x="5597066" y="33588"/>
                  <a:pt x="5597066" y="75022"/>
                </a:cubicBezTo>
                <a:lnTo>
                  <a:pt x="5597066" y="2183312"/>
                </a:lnTo>
                <a:cubicBezTo>
                  <a:pt x="5597066" y="2224745"/>
                  <a:pt x="5563477" y="2258334"/>
                  <a:pt x="5522044" y="2258334"/>
                </a:cubicBezTo>
                <a:lnTo>
                  <a:pt x="75022" y="2258334"/>
                </a:lnTo>
                <a:cubicBezTo>
                  <a:pt x="33588" y="2258334"/>
                  <a:pt x="0" y="2224745"/>
                  <a:pt x="0" y="2183312"/>
                </a:cubicBezTo>
                <a:lnTo>
                  <a:pt x="0" y="75022"/>
                </a:lnTo>
                <a:cubicBezTo>
                  <a:pt x="0" y="33616"/>
                  <a:pt x="33616" y="0"/>
                  <a:pt x="75022" y="0"/>
                </a:cubicBezTo>
                <a:close/>
              </a:path>
            </a:pathLst>
          </a:custGeom>
          <a:solidFill>
            <a:srgbClr val="FEF2F2"/>
          </a:solidFill>
          <a:ln w="10160">
            <a:solidFill>
              <a:srgbClr val="FFC9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51454" y="4186430"/>
            <a:ext cx="150055" cy="150055"/>
          </a:xfrm>
          <a:custGeom>
            <a:avLst/>
            <a:gdLst/>
            <a:ahLst/>
            <a:cxnLst/>
            <a:rect l="l" t="t" r="r" b="b"/>
            <a:pathLst>
              <a:path w="150055" h="150055">
                <a:moveTo>
                  <a:pt x="75028" y="150055"/>
                </a:moveTo>
                <a:cubicBezTo>
                  <a:pt x="116437" y="150055"/>
                  <a:pt x="150055" y="116437"/>
                  <a:pt x="150055" y="75028"/>
                </a:cubicBezTo>
                <a:cubicBezTo>
                  <a:pt x="150055" y="33619"/>
                  <a:pt x="116437" y="0"/>
                  <a:pt x="75028" y="0"/>
                </a:cubicBezTo>
                <a:cubicBezTo>
                  <a:pt x="33619" y="0"/>
                  <a:pt x="0" y="33619"/>
                  <a:pt x="0" y="75028"/>
                </a:cubicBezTo>
                <a:cubicBezTo>
                  <a:pt x="0" y="116437"/>
                  <a:pt x="33619" y="150055"/>
                  <a:pt x="75028" y="150055"/>
                </a:cubicBezTo>
                <a:close/>
                <a:moveTo>
                  <a:pt x="48944" y="48944"/>
                </a:moveTo>
                <a:cubicBezTo>
                  <a:pt x="51699" y="46189"/>
                  <a:pt x="56154" y="46189"/>
                  <a:pt x="58879" y="48944"/>
                </a:cubicBezTo>
                <a:lnTo>
                  <a:pt x="74998" y="65063"/>
                </a:lnTo>
                <a:lnTo>
                  <a:pt x="91118" y="48944"/>
                </a:lnTo>
                <a:cubicBezTo>
                  <a:pt x="93873" y="46189"/>
                  <a:pt x="98327" y="46189"/>
                  <a:pt x="101053" y="48944"/>
                </a:cubicBezTo>
                <a:cubicBezTo>
                  <a:pt x="103779" y="51699"/>
                  <a:pt x="103808" y="56154"/>
                  <a:pt x="101053" y="58879"/>
                </a:cubicBezTo>
                <a:lnTo>
                  <a:pt x="84934" y="74998"/>
                </a:lnTo>
                <a:lnTo>
                  <a:pt x="101053" y="91118"/>
                </a:lnTo>
                <a:cubicBezTo>
                  <a:pt x="103808" y="93873"/>
                  <a:pt x="103808" y="98327"/>
                  <a:pt x="101053" y="101053"/>
                </a:cubicBezTo>
                <a:cubicBezTo>
                  <a:pt x="98298" y="103779"/>
                  <a:pt x="93843" y="103808"/>
                  <a:pt x="91118" y="101053"/>
                </a:cubicBezTo>
                <a:lnTo>
                  <a:pt x="74998" y="84934"/>
                </a:lnTo>
                <a:lnTo>
                  <a:pt x="58879" y="101053"/>
                </a:lnTo>
                <a:cubicBezTo>
                  <a:pt x="56124" y="103808"/>
                  <a:pt x="51669" y="103808"/>
                  <a:pt x="48944" y="101053"/>
                </a:cubicBezTo>
                <a:cubicBezTo>
                  <a:pt x="46218" y="98298"/>
                  <a:pt x="46189" y="93843"/>
                  <a:pt x="48944" y="91118"/>
                </a:cubicBezTo>
                <a:lnTo>
                  <a:pt x="65063" y="74998"/>
                </a:lnTo>
                <a:lnTo>
                  <a:pt x="48944" y="58879"/>
                </a:lnTo>
                <a:cubicBezTo>
                  <a:pt x="46189" y="56124"/>
                  <a:pt x="46189" y="51669"/>
                  <a:pt x="48944" y="48944"/>
                </a:cubicBezTo>
                <a:close/>
              </a:path>
            </a:pathLst>
          </a:custGeom>
          <a:solidFill>
            <a:srgbClr val="C1000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75671" y="4148916"/>
            <a:ext cx="5121506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C1000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ข้อมูลผิด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32697" y="4449027"/>
            <a:ext cx="5289452" cy="525194"/>
          </a:xfrm>
          <a:custGeom>
            <a:avLst/>
            <a:gdLst/>
            <a:ahLst/>
            <a:cxnLst/>
            <a:rect l="l" t="t" r="r" b="b"/>
            <a:pathLst>
              <a:path w="5289452" h="525194">
                <a:moveTo>
                  <a:pt x="37515" y="0"/>
                </a:moveTo>
                <a:lnTo>
                  <a:pt x="5251938" y="0"/>
                </a:lnTo>
                <a:cubicBezTo>
                  <a:pt x="5272656" y="0"/>
                  <a:pt x="5289452" y="16796"/>
                  <a:pt x="5289452" y="37515"/>
                </a:cubicBezTo>
                <a:lnTo>
                  <a:pt x="5289452" y="487679"/>
                </a:lnTo>
                <a:cubicBezTo>
                  <a:pt x="5289452" y="508398"/>
                  <a:pt x="5272656" y="525194"/>
                  <a:pt x="5251938" y="525194"/>
                </a:cubicBezTo>
                <a:lnTo>
                  <a:pt x="37515" y="525194"/>
                </a:lnTo>
                <a:cubicBezTo>
                  <a:pt x="16810" y="525194"/>
                  <a:pt x="0" y="508384"/>
                  <a:pt x="0" y="487679"/>
                </a:cubicBezTo>
                <a:lnTo>
                  <a:pt x="0" y="37515"/>
                </a:lnTo>
                <a:cubicBezTo>
                  <a:pt x="0" y="16796"/>
                  <a:pt x="16796" y="0"/>
                  <a:pt x="3751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07724" y="4524054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โรค: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07724" y="4711624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เบาหวานชนิดที่ 1 (E10) </a:t>
            </a:r>
            <a:r>
              <a:rPr lang="en-US" sz="1034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← ผิดนิยาม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2697" y="5011734"/>
            <a:ext cx="5289452" cy="525194"/>
          </a:xfrm>
          <a:custGeom>
            <a:avLst/>
            <a:gdLst/>
            <a:ahLst/>
            <a:cxnLst/>
            <a:rect l="l" t="t" r="r" b="b"/>
            <a:pathLst>
              <a:path w="5289452" h="525194">
                <a:moveTo>
                  <a:pt x="37515" y="0"/>
                </a:moveTo>
                <a:lnTo>
                  <a:pt x="5251938" y="0"/>
                </a:lnTo>
                <a:cubicBezTo>
                  <a:pt x="5272656" y="0"/>
                  <a:pt x="5289452" y="16796"/>
                  <a:pt x="5289452" y="37515"/>
                </a:cubicBezTo>
                <a:lnTo>
                  <a:pt x="5289452" y="487679"/>
                </a:lnTo>
                <a:cubicBezTo>
                  <a:pt x="5289452" y="508398"/>
                  <a:pt x="5272656" y="525194"/>
                  <a:pt x="5251938" y="525194"/>
                </a:cubicBezTo>
                <a:lnTo>
                  <a:pt x="37515" y="525194"/>
                </a:lnTo>
                <a:cubicBezTo>
                  <a:pt x="16810" y="525194"/>
                  <a:pt x="0" y="508384"/>
                  <a:pt x="0" y="487679"/>
                </a:cubicBezTo>
                <a:lnTo>
                  <a:pt x="0" y="37515"/>
                </a:lnTo>
                <a:cubicBezTo>
                  <a:pt x="0" y="16796"/>
                  <a:pt x="16796" y="0"/>
                  <a:pt x="3751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07724" y="5086762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อายุ: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07724" y="5274331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155 ปี </a:t>
            </a:r>
            <a:r>
              <a:rPr lang="en-US" sz="1034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← เกินช่วง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32697" y="5574442"/>
            <a:ext cx="5289452" cy="525194"/>
          </a:xfrm>
          <a:custGeom>
            <a:avLst/>
            <a:gdLst/>
            <a:ahLst/>
            <a:cxnLst/>
            <a:rect l="l" t="t" r="r" b="b"/>
            <a:pathLst>
              <a:path w="5289452" h="525194">
                <a:moveTo>
                  <a:pt x="37515" y="0"/>
                </a:moveTo>
                <a:lnTo>
                  <a:pt x="5251938" y="0"/>
                </a:lnTo>
                <a:cubicBezTo>
                  <a:pt x="5272656" y="0"/>
                  <a:pt x="5289452" y="16796"/>
                  <a:pt x="5289452" y="37515"/>
                </a:cubicBezTo>
                <a:lnTo>
                  <a:pt x="5289452" y="487679"/>
                </a:lnTo>
                <a:cubicBezTo>
                  <a:pt x="5289452" y="508398"/>
                  <a:pt x="5272656" y="525194"/>
                  <a:pt x="5251938" y="525194"/>
                </a:cubicBezTo>
                <a:lnTo>
                  <a:pt x="37515" y="525194"/>
                </a:lnTo>
                <a:cubicBezTo>
                  <a:pt x="16810" y="525194"/>
                  <a:pt x="0" y="508384"/>
                  <a:pt x="0" y="487679"/>
                </a:cubicBezTo>
                <a:lnTo>
                  <a:pt x="0" y="37515"/>
                </a:lnTo>
                <a:cubicBezTo>
                  <a:pt x="0" y="16796"/>
                  <a:pt x="16796" y="0"/>
                  <a:pt x="3751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07724" y="5649470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วันที่: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07724" y="5837039"/>
            <a:ext cx="5205046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 </a:t>
            </a:r>
            <a:r>
              <a:rPr lang="en-US" sz="1034" dirty="0" err="1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ม.ค</a:t>
            </a: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2029 </a:t>
            </a:r>
            <a:r>
              <a:rPr lang="en-US" sz="1034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← อนาคต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206432" y="1162929"/>
            <a:ext cx="5720862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2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Checklist ตรวจสอบความถูกต้อง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06432" y="1612976"/>
            <a:ext cx="5608320" cy="1237957"/>
          </a:xfrm>
          <a:custGeom>
            <a:avLst/>
            <a:gdLst/>
            <a:ahLst/>
            <a:cxnLst/>
            <a:rect l="l" t="t" r="r" b="b"/>
            <a:pathLst>
              <a:path w="5608320" h="1237957">
                <a:moveTo>
                  <a:pt x="75033" y="0"/>
                </a:moveTo>
                <a:lnTo>
                  <a:pt x="5533287" y="0"/>
                </a:lnTo>
                <a:cubicBezTo>
                  <a:pt x="5574727" y="0"/>
                  <a:pt x="5608320" y="33593"/>
                  <a:pt x="5608320" y="75033"/>
                </a:cubicBezTo>
                <a:lnTo>
                  <a:pt x="5608320" y="1162924"/>
                </a:lnTo>
                <a:cubicBezTo>
                  <a:pt x="5608320" y="1204364"/>
                  <a:pt x="5574727" y="1237957"/>
                  <a:pt x="5533287" y="1237957"/>
                </a:cubicBezTo>
                <a:lnTo>
                  <a:pt x="75033" y="1237957"/>
                </a:lnTo>
                <a:cubicBezTo>
                  <a:pt x="33593" y="1237957"/>
                  <a:pt x="0" y="1204364"/>
                  <a:pt x="0" y="1162924"/>
                </a:cubicBezTo>
                <a:lnTo>
                  <a:pt x="0" y="75033"/>
                </a:lnTo>
                <a:cubicBezTo>
                  <a:pt x="0" y="33593"/>
                  <a:pt x="33593" y="0"/>
                  <a:pt x="75033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356487" y="1763032"/>
            <a:ext cx="5383237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 นิยามเคส (Case Definition)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83450" y="2091278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6412" y="8206"/>
                </a:moveTo>
                <a:cubicBezTo>
                  <a:pt x="7360" y="8206"/>
                  <a:pt x="0" y="15566"/>
                  <a:pt x="0" y="24618"/>
                </a:cubicBezTo>
                <a:lnTo>
                  <a:pt x="0" y="106680"/>
                </a:lnTo>
                <a:cubicBezTo>
                  <a:pt x="0" y="115732"/>
                  <a:pt x="7360" y="123092"/>
                  <a:pt x="16412" y="123092"/>
                </a:cubicBezTo>
                <a:lnTo>
                  <a:pt x="98474" y="123092"/>
                </a:lnTo>
                <a:cubicBezTo>
                  <a:pt x="107526" y="123092"/>
                  <a:pt x="114886" y="115732"/>
                  <a:pt x="114886" y="106680"/>
                </a:cubicBezTo>
                <a:lnTo>
                  <a:pt x="114886" y="24618"/>
                </a:lnTo>
                <a:cubicBezTo>
                  <a:pt x="114886" y="15566"/>
                  <a:pt x="107526" y="8206"/>
                  <a:pt x="98474" y="8206"/>
                </a:cubicBezTo>
                <a:lnTo>
                  <a:pt x="16412" y="8206"/>
                </a:lnTo>
                <a:close/>
                <a:moveTo>
                  <a:pt x="79087" y="54545"/>
                </a:moveTo>
                <a:lnTo>
                  <a:pt x="58571" y="87370"/>
                </a:lnTo>
                <a:cubicBezTo>
                  <a:pt x="57494" y="89088"/>
                  <a:pt x="55648" y="90165"/>
                  <a:pt x="53622" y="90268"/>
                </a:cubicBezTo>
                <a:cubicBezTo>
                  <a:pt x="51596" y="90370"/>
                  <a:pt x="49647" y="89447"/>
                  <a:pt x="48442" y="87806"/>
                </a:cubicBezTo>
                <a:lnTo>
                  <a:pt x="36133" y="71394"/>
                </a:lnTo>
                <a:cubicBezTo>
                  <a:pt x="34081" y="68675"/>
                  <a:pt x="34645" y="64829"/>
                  <a:pt x="37364" y="62777"/>
                </a:cubicBezTo>
                <a:cubicBezTo>
                  <a:pt x="40082" y="60726"/>
                  <a:pt x="43929" y="61290"/>
                  <a:pt x="45980" y="64008"/>
                </a:cubicBezTo>
                <a:lnTo>
                  <a:pt x="52904" y="73240"/>
                </a:lnTo>
                <a:lnTo>
                  <a:pt x="68650" y="48032"/>
                </a:lnTo>
                <a:cubicBezTo>
                  <a:pt x="70445" y="45159"/>
                  <a:pt x="74240" y="44262"/>
                  <a:pt x="77138" y="46083"/>
                </a:cubicBezTo>
                <a:cubicBezTo>
                  <a:pt x="80036" y="47903"/>
                  <a:pt x="80908" y="51673"/>
                  <a:pt x="79087" y="5457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580704" y="2063142"/>
            <a:ext cx="5149641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ใช้นิยามตามมาตรฐาน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83450" y="2316361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6412" y="8206"/>
                </a:moveTo>
                <a:cubicBezTo>
                  <a:pt x="7360" y="8206"/>
                  <a:pt x="0" y="15566"/>
                  <a:pt x="0" y="24618"/>
                </a:cubicBezTo>
                <a:lnTo>
                  <a:pt x="0" y="106680"/>
                </a:lnTo>
                <a:cubicBezTo>
                  <a:pt x="0" y="115732"/>
                  <a:pt x="7360" y="123092"/>
                  <a:pt x="16412" y="123092"/>
                </a:cubicBezTo>
                <a:lnTo>
                  <a:pt x="98474" y="123092"/>
                </a:lnTo>
                <a:cubicBezTo>
                  <a:pt x="107526" y="123092"/>
                  <a:pt x="114886" y="115732"/>
                  <a:pt x="114886" y="106680"/>
                </a:cubicBezTo>
                <a:lnTo>
                  <a:pt x="114886" y="24618"/>
                </a:lnTo>
                <a:cubicBezTo>
                  <a:pt x="114886" y="15566"/>
                  <a:pt x="107526" y="8206"/>
                  <a:pt x="98474" y="8206"/>
                </a:cubicBezTo>
                <a:lnTo>
                  <a:pt x="16412" y="8206"/>
                </a:lnTo>
                <a:close/>
                <a:moveTo>
                  <a:pt x="79087" y="54545"/>
                </a:moveTo>
                <a:lnTo>
                  <a:pt x="58571" y="87370"/>
                </a:lnTo>
                <a:cubicBezTo>
                  <a:pt x="57494" y="89088"/>
                  <a:pt x="55648" y="90165"/>
                  <a:pt x="53622" y="90268"/>
                </a:cubicBezTo>
                <a:cubicBezTo>
                  <a:pt x="51596" y="90370"/>
                  <a:pt x="49647" y="89447"/>
                  <a:pt x="48442" y="87806"/>
                </a:cubicBezTo>
                <a:lnTo>
                  <a:pt x="36133" y="71394"/>
                </a:lnTo>
                <a:cubicBezTo>
                  <a:pt x="34081" y="68675"/>
                  <a:pt x="34645" y="64829"/>
                  <a:pt x="37364" y="62777"/>
                </a:cubicBezTo>
                <a:cubicBezTo>
                  <a:pt x="40082" y="60726"/>
                  <a:pt x="43929" y="61290"/>
                  <a:pt x="45980" y="64008"/>
                </a:cubicBezTo>
                <a:lnTo>
                  <a:pt x="52904" y="73240"/>
                </a:lnTo>
                <a:lnTo>
                  <a:pt x="68650" y="48032"/>
                </a:lnTo>
                <a:cubicBezTo>
                  <a:pt x="70445" y="45159"/>
                  <a:pt x="74240" y="44262"/>
                  <a:pt x="77138" y="46083"/>
                </a:cubicBezTo>
                <a:cubicBezTo>
                  <a:pt x="80036" y="47903"/>
                  <a:pt x="80908" y="51673"/>
                  <a:pt x="79087" y="5457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580704" y="2288226"/>
            <a:ext cx="5149641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ผู้ป่วยตรงตามเกณฑ์วินิจฉัย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83450" y="2541444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6412" y="8206"/>
                </a:moveTo>
                <a:cubicBezTo>
                  <a:pt x="7360" y="8206"/>
                  <a:pt x="0" y="15566"/>
                  <a:pt x="0" y="24618"/>
                </a:cubicBezTo>
                <a:lnTo>
                  <a:pt x="0" y="106680"/>
                </a:lnTo>
                <a:cubicBezTo>
                  <a:pt x="0" y="115732"/>
                  <a:pt x="7360" y="123092"/>
                  <a:pt x="16412" y="123092"/>
                </a:cubicBezTo>
                <a:lnTo>
                  <a:pt x="98474" y="123092"/>
                </a:lnTo>
                <a:cubicBezTo>
                  <a:pt x="107526" y="123092"/>
                  <a:pt x="114886" y="115732"/>
                  <a:pt x="114886" y="106680"/>
                </a:cubicBezTo>
                <a:lnTo>
                  <a:pt x="114886" y="24618"/>
                </a:lnTo>
                <a:cubicBezTo>
                  <a:pt x="114886" y="15566"/>
                  <a:pt x="107526" y="8206"/>
                  <a:pt x="98474" y="8206"/>
                </a:cubicBezTo>
                <a:lnTo>
                  <a:pt x="16412" y="8206"/>
                </a:lnTo>
                <a:close/>
                <a:moveTo>
                  <a:pt x="79087" y="54545"/>
                </a:moveTo>
                <a:lnTo>
                  <a:pt x="58571" y="87370"/>
                </a:lnTo>
                <a:cubicBezTo>
                  <a:pt x="57494" y="89088"/>
                  <a:pt x="55648" y="90165"/>
                  <a:pt x="53622" y="90268"/>
                </a:cubicBezTo>
                <a:cubicBezTo>
                  <a:pt x="51596" y="90370"/>
                  <a:pt x="49647" y="89447"/>
                  <a:pt x="48442" y="87806"/>
                </a:cubicBezTo>
                <a:lnTo>
                  <a:pt x="36133" y="71394"/>
                </a:lnTo>
                <a:cubicBezTo>
                  <a:pt x="34081" y="68675"/>
                  <a:pt x="34645" y="64829"/>
                  <a:pt x="37364" y="62777"/>
                </a:cubicBezTo>
                <a:cubicBezTo>
                  <a:pt x="40082" y="60726"/>
                  <a:pt x="43929" y="61290"/>
                  <a:pt x="45980" y="64008"/>
                </a:cubicBezTo>
                <a:lnTo>
                  <a:pt x="52904" y="73240"/>
                </a:lnTo>
                <a:lnTo>
                  <a:pt x="68650" y="48032"/>
                </a:lnTo>
                <a:cubicBezTo>
                  <a:pt x="70445" y="45159"/>
                  <a:pt x="74240" y="44262"/>
                  <a:pt x="77138" y="46083"/>
                </a:cubicBezTo>
                <a:cubicBezTo>
                  <a:pt x="80036" y="47903"/>
                  <a:pt x="80908" y="51673"/>
                  <a:pt x="79087" y="5457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580704" y="2513309"/>
            <a:ext cx="5149641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ไม่มีการคัดกรองที่ผิดพลาด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06432" y="2963475"/>
            <a:ext cx="5608320" cy="1237957"/>
          </a:xfrm>
          <a:custGeom>
            <a:avLst/>
            <a:gdLst/>
            <a:ahLst/>
            <a:cxnLst/>
            <a:rect l="l" t="t" r="r" b="b"/>
            <a:pathLst>
              <a:path w="5608320" h="1237957">
                <a:moveTo>
                  <a:pt x="75033" y="0"/>
                </a:moveTo>
                <a:lnTo>
                  <a:pt x="5533287" y="0"/>
                </a:lnTo>
                <a:cubicBezTo>
                  <a:pt x="5574727" y="0"/>
                  <a:pt x="5608320" y="33593"/>
                  <a:pt x="5608320" y="75033"/>
                </a:cubicBezTo>
                <a:lnTo>
                  <a:pt x="5608320" y="1162924"/>
                </a:lnTo>
                <a:cubicBezTo>
                  <a:pt x="5608320" y="1204364"/>
                  <a:pt x="5574727" y="1237957"/>
                  <a:pt x="5533287" y="1237957"/>
                </a:cubicBezTo>
                <a:lnTo>
                  <a:pt x="75033" y="1237957"/>
                </a:lnTo>
                <a:cubicBezTo>
                  <a:pt x="33593" y="1237957"/>
                  <a:pt x="0" y="1204364"/>
                  <a:pt x="0" y="1162924"/>
                </a:cubicBezTo>
                <a:lnTo>
                  <a:pt x="0" y="75033"/>
                </a:lnTo>
                <a:cubicBezTo>
                  <a:pt x="0" y="33593"/>
                  <a:pt x="33593" y="0"/>
                  <a:pt x="75033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356487" y="3113530"/>
            <a:ext cx="5383237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2. การเข้ารหัส (Coding)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83450" y="3441776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6412" y="8206"/>
                </a:moveTo>
                <a:cubicBezTo>
                  <a:pt x="7360" y="8206"/>
                  <a:pt x="0" y="15566"/>
                  <a:pt x="0" y="24618"/>
                </a:cubicBezTo>
                <a:lnTo>
                  <a:pt x="0" y="106680"/>
                </a:lnTo>
                <a:cubicBezTo>
                  <a:pt x="0" y="115732"/>
                  <a:pt x="7360" y="123092"/>
                  <a:pt x="16412" y="123092"/>
                </a:cubicBezTo>
                <a:lnTo>
                  <a:pt x="98474" y="123092"/>
                </a:lnTo>
                <a:cubicBezTo>
                  <a:pt x="107526" y="123092"/>
                  <a:pt x="114886" y="115732"/>
                  <a:pt x="114886" y="106680"/>
                </a:cubicBezTo>
                <a:lnTo>
                  <a:pt x="114886" y="24618"/>
                </a:lnTo>
                <a:cubicBezTo>
                  <a:pt x="114886" y="15566"/>
                  <a:pt x="107526" y="8206"/>
                  <a:pt x="98474" y="8206"/>
                </a:cubicBezTo>
                <a:lnTo>
                  <a:pt x="16412" y="8206"/>
                </a:lnTo>
                <a:close/>
                <a:moveTo>
                  <a:pt x="79087" y="54545"/>
                </a:moveTo>
                <a:lnTo>
                  <a:pt x="58571" y="87370"/>
                </a:lnTo>
                <a:cubicBezTo>
                  <a:pt x="57494" y="89088"/>
                  <a:pt x="55648" y="90165"/>
                  <a:pt x="53622" y="90268"/>
                </a:cubicBezTo>
                <a:cubicBezTo>
                  <a:pt x="51596" y="90370"/>
                  <a:pt x="49647" y="89447"/>
                  <a:pt x="48442" y="87806"/>
                </a:cubicBezTo>
                <a:lnTo>
                  <a:pt x="36133" y="71394"/>
                </a:lnTo>
                <a:cubicBezTo>
                  <a:pt x="34081" y="68675"/>
                  <a:pt x="34645" y="64829"/>
                  <a:pt x="37364" y="62777"/>
                </a:cubicBezTo>
                <a:cubicBezTo>
                  <a:pt x="40082" y="60726"/>
                  <a:pt x="43929" y="61290"/>
                  <a:pt x="45980" y="64008"/>
                </a:cubicBezTo>
                <a:lnTo>
                  <a:pt x="52904" y="73240"/>
                </a:lnTo>
                <a:lnTo>
                  <a:pt x="68650" y="48032"/>
                </a:lnTo>
                <a:cubicBezTo>
                  <a:pt x="70445" y="45159"/>
                  <a:pt x="74240" y="44262"/>
                  <a:pt x="77138" y="46083"/>
                </a:cubicBezTo>
                <a:cubicBezTo>
                  <a:pt x="80036" y="47903"/>
                  <a:pt x="80908" y="51673"/>
                  <a:pt x="79087" y="5457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580704" y="3413641"/>
            <a:ext cx="5149641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ICD-10 ถูกต้อง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83450" y="3666859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6412" y="8206"/>
                </a:moveTo>
                <a:cubicBezTo>
                  <a:pt x="7360" y="8206"/>
                  <a:pt x="0" y="15566"/>
                  <a:pt x="0" y="24618"/>
                </a:cubicBezTo>
                <a:lnTo>
                  <a:pt x="0" y="106680"/>
                </a:lnTo>
                <a:cubicBezTo>
                  <a:pt x="0" y="115732"/>
                  <a:pt x="7360" y="123092"/>
                  <a:pt x="16412" y="123092"/>
                </a:cubicBezTo>
                <a:lnTo>
                  <a:pt x="98474" y="123092"/>
                </a:lnTo>
                <a:cubicBezTo>
                  <a:pt x="107526" y="123092"/>
                  <a:pt x="114886" y="115732"/>
                  <a:pt x="114886" y="106680"/>
                </a:cubicBezTo>
                <a:lnTo>
                  <a:pt x="114886" y="24618"/>
                </a:lnTo>
                <a:cubicBezTo>
                  <a:pt x="114886" y="15566"/>
                  <a:pt x="107526" y="8206"/>
                  <a:pt x="98474" y="8206"/>
                </a:cubicBezTo>
                <a:lnTo>
                  <a:pt x="16412" y="8206"/>
                </a:lnTo>
                <a:close/>
                <a:moveTo>
                  <a:pt x="79087" y="54545"/>
                </a:moveTo>
                <a:lnTo>
                  <a:pt x="58571" y="87370"/>
                </a:lnTo>
                <a:cubicBezTo>
                  <a:pt x="57494" y="89088"/>
                  <a:pt x="55648" y="90165"/>
                  <a:pt x="53622" y="90268"/>
                </a:cubicBezTo>
                <a:cubicBezTo>
                  <a:pt x="51596" y="90370"/>
                  <a:pt x="49647" y="89447"/>
                  <a:pt x="48442" y="87806"/>
                </a:cubicBezTo>
                <a:lnTo>
                  <a:pt x="36133" y="71394"/>
                </a:lnTo>
                <a:cubicBezTo>
                  <a:pt x="34081" y="68675"/>
                  <a:pt x="34645" y="64829"/>
                  <a:pt x="37364" y="62777"/>
                </a:cubicBezTo>
                <a:cubicBezTo>
                  <a:pt x="40082" y="60726"/>
                  <a:pt x="43929" y="61290"/>
                  <a:pt x="45980" y="64008"/>
                </a:cubicBezTo>
                <a:lnTo>
                  <a:pt x="52904" y="73240"/>
                </a:lnTo>
                <a:lnTo>
                  <a:pt x="68650" y="48032"/>
                </a:lnTo>
                <a:cubicBezTo>
                  <a:pt x="70445" y="45159"/>
                  <a:pt x="74240" y="44262"/>
                  <a:pt x="77138" y="46083"/>
                </a:cubicBezTo>
                <a:cubicBezTo>
                  <a:pt x="80036" y="47903"/>
                  <a:pt x="80908" y="51673"/>
                  <a:pt x="79087" y="5457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580704" y="3638724"/>
            <a:ext cx="5149641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รหัสตัวแปรถูกต้อง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83450" y="3891942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6412" y="8206"/>
                </a:moveTo>
                <a:cubicBezTo>
                  <a:pt x="7360" y="8206"/>
                  <a:pt x="0" y="15566"/>
                  <a:pt x="0" y="24618"/>
                </a:cubicBezTo>
                <a:lnTo>
                  <a:pt x="0" y="106680"/>
                </a:lnTo>
                <a:cubicBezTo>
                  <a:pt x="0" y="115732"/>
                  <a:pt x="7360" y="123092"/>
                  <a:pt x="16412" y="123092"/>
                </a:cubicBezTo>
                <a:lnTo>
                  <a:pt x="98474" y="123092"/>
                </a:lnTo>
                <a:cubicBezTo>
                  <a:pt x="107526" y="123092"/>
                  <a:pt x="114886" y="115732"/>
                  <a:pt x="114886" y="106680"/>
                </a:cubicBezTo>
                <a:lnTo>
                  <a:pt x="114886" y="24618"/>
                </a:lnTo>
                <a:cubicBezTo>
                  <a:pt x="114886" y="15566"/>
                  <a:pt x="107526" y="8206"/>
                  <a:pt x="98474" y="8206"/>
                </a:cubicBezTo>
                <a:lnTo>
                  <a:pt x="16412" y="8206"/>
                </a:lnTo>
                <a:close/>
                <a:moveTo>
                  <a:pt x="79087" y="54545"/>
                </a:moveTo>
                <a:lnTo>
                  <a:pt x="58571" y="87370"/>
                </a:lnTo>
                <a:cubicBezTo>
                  <a:pt x="57494" y="89088"/>
                  <a:pt x="55648" y="90165"/>
                  <a:pt x="53622" y="90268"/>
                </a:cubicBezTo>
                <a:cubicBezTo>
                  <a:pt x="51596" y="90370"/>
                  <a:pt x="49647" y="89447"/>
                  <a:pt x="48442" y="87806"/>
                </a:cubicBezTo>
                <a:lnTo>
                  <a:pt x="36133" y="71394"/>
                </a:lnTo>
                <a:cubicBezTo>
                  <a:pt x="34081" y="68675"/>
                  <a:pt x="34645" y="64829"/>
                  <a:pt x="37364" y="62777"/>
                </a:cubicBezTo>
                <a:cubicBezTo>
                  <a:pt x="40082" y="60726"/>
                  <a:pt x="43929" y="61290"/>
                  <a:pt x="45980" y="64008"/>
                </a:cubicBezTo>
                <a:lnTo>
                  <a:pt x="52904" y="73240"/>
                </a:lnTo>
                <a:lnTo>
                  <a:pt x="68650" y="48032"/>
                </a:lnTo>
                <a:cubicBezTo>
                  <a:pt x="70445" y="45159"/>
                  <a:pt x="74240" y="44262"/>
                  <a:pt x="77138" y="46083"/>
                </a:cubicBezTo>
                <a:cubicBezTo>
                  <a:pt x="80036" y="47903"/>
                  <a:pt x="80908" y="51673"/>
                  <a:pt x="79087" y="5457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580704" y="3863807"/>
            <a:ext cx="5149641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ไม่มีการบันทึกซ้ำ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06432" y="4313973"/>
            <a:ext cx="5608320" cy="1237957"/>
          </a:xfrm>
          <a:custGeom>
            <a:avLst/>
            <a:gdLst/>
            <a:ahLst/>
            <a:cxnLst/>
            <a:rect l="l" t="t" r="r" b="b"/>
            <a:pathLst>
              <a:path w="5608320" h="1237957">
                <a:moveTo>
                  <a:pt x="75033" y="0"/>
                </a:moveTo>
                <a:lnTo>
                  <a:pt x="5533287" y="0"/>
                </a:lnTo>
                <a:cubicBezTo>
                  <a:pt x="5574727" y="0"/>
                  <a:pt x="5608320" y="33593"/>
                  <a:pt x="5608320" y="75033"/>
                </a:cubicBezTo>
                <a:lnTo>
                  <a:pt x="5608320" y="1162924"/>
                </a:lnTo>
                <a:cubicBezTo>
                  <a:pt x="5608320" y="1204364"/>
                  <a:pt x="5574727" y="1237957"/>
                  <a:pt x="5533287" y="1237957"/>
                </a:cubicBezTo>
                <a:lnTo>
                  <a:pt x="75033" y="1237957"/>
                </a:lnTo>
                <a:cubicBezTo>
                  <a:pt x="33593" y="1237957"/>
                  <a:pt x="0" y="1204364"/>
                  <a:pt x="0" y="1162924"/>
                </a:cubicBezTo>
                <a:lnTo>
                  <a:pt x="0" y="75033"/>
                </a:lnTo>
                <a:cubicBezTo>
                  <a:pt x="0" y="33593"/>
                  <a:pt x="33593" y="0"/>
                  <a:pt x="75033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356487" y="4464029"/>
            <a:ext cx="5383237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3. การตรวจสอบกับแหล่งต้นทาง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83450" y="4792275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6412" y="8206"/>
                </a:moveTo>
                <a:cubicBezTo>
                  <a:pt x="7360" y="8206"/>
                  <a:pt x="0" y="15566"/>
                  <a:pt x="0" y="24618"/>
                </a:cubicBezTo>
                <a:lnTo>
                  <a:pt x="0" y="106680"/>
                </a:lnTo>
                <a:cubicBezTo>
                  <a:pt x="0" y="115732"/>
                  <a:pt x="7360" y="123092"/>
                  <a:pt x="16412" y="123092"/>
                </a:cubicBezTo>
                <a:lnTo>
                  <a:pt x="98474" y="123092"/>
                </a:lnTo>
                <a:cubicBezTo>
                  <a:pt x="107526" y="123092"/>
                  <a:pt x="114886" y="115732"/>
                  <a:pt x="114886" y="106680"/>
                </a:cubicBezTo>
                <a:lnTo>
                  <a:pt x="114886" y="24618"/>
                </a:lnTo>
                <a:cubicBezTo>
                  <a:pt x="114886" y="15566"/>
                  <a:pt x="107526" y="8206"/>
                  <a:pt x="98474" y="8206"/>
                </a:cubicBezTo>
                <a:lnTo>
                  <a:pt x="16412" y="8206"/>
                </a:lnTo>
                <a:close/>
                <a:moveTo>
                  <a:pt x="79087" y="54545"/>
                </a:moveTo>
                <a:lnTo>
                  <a:pt x="58571" y="87370"/>
                </a:lnTo>
                <a:cubicBezTo>
                  <a:pt x="57494" y="89088"/>
                  <a:pt x="55648" y="90165"/>
                  <a:pt x="53622" y="90268"/>
                </a:cubicBezTo>
                <a:cubicBezTo>
                  <a:pt x="51596" y="90370"/>
                  <a:pt x="49647" y="89447"/>
                  <a:pt x="48442" y="87806"/>
                </a:cubicBezTo>
                <a:lnTo>
                  <a:pt x="36133" y="71394"/>
                </a:lnTo>
                <a:cubicBezTo>
                  <a:pt x="34081" y="68675"/>
                  <a:pt x="34645" y="64829"/>
                  <a:pt x="37364" y="62777"/>
                </a:cubicBezTo>
                <a:cubicBezTo>
                  <a:pt x="40082" y="60726"/>
                  <a:pt x="43929" y="61290"/>
                  <a:pt x="45980" y="64008"/>
                </a:cubicBezTo>
                <a:lnTo>
                  <a:pt x="52904" y="73240"/>
                </a:lnTo>
                <a:lnTo>
                  <a:pt x="68650" y="48032"/>
                </a:lnTo>
                <a:cubicBezTo>
                  <a:pt x="70445" y="45159"/>
                  <a:pt x="74240" y="44262"/>
                  <a:pt x="77138" y="46083"/>
                </a:cubicBezTo>
                <a:cubicBezTo>
                  <a:pt x="80036" y="47903"/>
                  <a:pt x="80908" y="51673"/>
                  <a:pt x="79087" y="5457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580704" y="4764139"/>
            <a:ext cx="5149641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สุ่มตรวจ 5-10% ของข้อมูล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83450" y="5017358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6412" y="8206"/>
                </a:moveTo>
                <a:cubicBezTo>
                  <a:pt x="7360" y="8206"/>
                  <a:pt x="0" y="15566"/>
                  <a:pt x="0" y="24618"/>
                </a:cubicBezTo>
                <a:lnTo>
                  <a:pt x="0" y="106680"/>
                </a:lnTo>
                <a:cubicBezTo>
                  <a:pt x="0" y="115732"/>
                  <a:pt x="7360" y="123092"/>
                  <a:pt x="16412" y="123092"/>
                </a:cubicBezTo>
                <a:lnTo>
                  <a:pt x="98474" y="123092"/>
                </a:lnTo>
                <a:cubicBezTo>
                  <a:pt x="107526" y="123092"/>
                  <a:pt x="114886" y="115732"/>
                  <a:pt x="114886" y="106680"/>
                </a:cubicBezTo>
                <a:lnTo>
                  <a:pt x="114886" y="24618"/>
                </a:lnTo>
                <a:cubicBezTo>
                  <a:pt x="114886" y="15566"/>
                  <a:pt x="107526" y="8206"/>
                  <a:pt x="98474" y="8206"/>
                </a:cubicBezTo>
                <a:lnTo>
                  <a:pt x="16412" y="8206"/>
                </a:lnTo>
                <a:close/>
                <a:moveTo>
                  <a:pt x="79087" y="54545"/>
                </a:moveTo>
                <a:lnTo>
                  <a:pt x="58571" y="87370"/>
                </a:lnTo>
                <a:cubicBezTo>
                  <a:pt x="57494" y="89088"/>
                  <a:pt x="55648" y="90165"/>
                  <a:pt x="53622" y="90268"/>
                </a:cubicBezTo>
                <a:cubicBezTo>
                  <a:pt x="51596" y="90370"/>
                  <a:pt x="49647" y="89447"/>
                  <a:pt x="48442" y="87806"/>
                </a:cubicBezTo>
                <a:lnTo>
                  <a:pt x="36133" y="71394"/>
                </a:lnTo>
                <a:cubicBezTo>
                  <a:pt x="34081" y="68675"/>
                  <a:pt x="34645" y="64829"/>
                  <a:pt x="37364" y="62777"/>
                </a:cubicBezTo>
                <a:cubicBezTo>
                  <a:pt x="40082" y="60726"/>
                  <a:pt x="43929" y="61290"/>
                  <a:pt x="45980" y="64008"/>
                </a:cubicBezTo>
                <a:lnTo>
                  <a:pt x="52904" y="73240"/>
                </a:lnTo>
                <a:lnTo>
                  <a:pt x="68650" y="48032"/>
                </a:lnTo>
                <a:cubicBezTo>
                  <a:pt x="70445" y="45159"/>
                  <a:pt x="74240" y="44262"/>
                  <a:pt x="77138" y="46083"/>
                </a:cubicBezTo>
                <a:cubicBezTo>
                  <a:pt x="80036" y="47903"/>
                  <a:pt x="80908" y="51673"/>
                  <a:pt x="79087" y="5457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580704" y="4989222"/>
            <a:ext cx="5149641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เปรียบเทียบกับ medical record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83450" y="5242441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6412" y="8206"/>
                </a:moveTo>
                <a:cubicBezTo>
                  <a:pt x="7360" y="8206"/>
                  <a:pt x="0" y="15566"/>
                  <a:pt x="0" y="24618"/>
                </a:cubicBezTo>
                <a:lnTo>
                  <a:pt x="0" y="106680"/>
                </a:lnTo>
                <a:cubicBezTo>
                  <a:pt x="0" y="115732"/>
                  <a:pt x="7360" y="123092"/>
                  <a:pt x="16412" y="123092"/>
                </a:cubicBezTo>
                <a:lnTo>
                  <a:pt x="98474" y="123092"/>
                </a:lnTo>
                <a:cubicBezTo>
                  <a:pt x="107526" y="123092"/>
                  <a:pt x="114886" y="115732"/>
                  <a:pt x="114886" y="106680"/>
                </a:cubicBezTo>
                <a:lnTo>
                  <a:pt x="114886" y="24618"/>
                </a:lnTo>
                <a:cubicBezTo>
                  <a:pt x="114886" y="15566"/>
                  <a:pt x="107526" y="8206"/>
                  <a:pt x="98474" y="8206"/>
                </a:cubicBezTo>
                <a:lnTo>
                  <a:pt x="16412" y="8206"/>
                </a:lnTo>
                <a:close/>
                <a:moveTo>
                  <a:pt x="79087" y="54545"/>
                </a:moveTo>
                <a:lnTo>
                  <a:pt x="58571" y="87370"/>
                </a:lnTo>
                <a:cubicBezTo>
                  <a:pt x="57494" y="89088"/>
                  <a:pt x="55648" y="90165"/>
                  <a:pt x="53622" y="90268"/>
                </a:cubicBezTo>
                <a:cubicBezTo>
                  <a:pt x="51596" y="90370"/>
                  <a:pt x="49647" y="89447"/>
                  <a:pt x="48442" y="87806"/>
                </a:cubicBezTo>
                <a:lnTo>
                  <a:pt x="36133" y="71394"/>
                </a:lnTo>
                <a:cubicBezTo>
                  <a:pt x="34081" y="68675"/>
                  <a:pt x="34645" y="64829"/>
                  <a:pt x="37364" y="62777"/>
                </a:cubicBezTo>
                <a:cubicBezTo>
                  <a:pt x="40082" y="60726"/>
                  <a:pt x="43929" y="61290"/>
                  <a:pt x="45980" y="64008"/>
                </a:cubicBezTo>
                <a:lnTo>
                  <a:pt x="52904" y="73240"/>
                </a:lnTo>
                <a:lnTo>
                  <a:pt x="68650" y="48032"/>
                </a:lnTo>
                <a:cubicBezTo>
                  <a:pt x="70445" y="45159"/>
                  <a:pt x="74240" y="44262"/>
                  <a:pt x="77138" y="46083"/>
                </a:cubicBezTo>
                <a:cubicBezTo>
                  <a:pt x="80036" y="47903"/>
                  <a:pt x="80908" y="51673"/>
                  <a:pt x="79087" y="5457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580704" y="5214306"/>
            <a:ext cx="5149641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 tracer indicators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96240" y="6362233"/>
            <a:ext cx="98474" cy="112542"/>
          </a:xfrm>
          <a:custGeom>
            <a:avLst/>
            <a:gdLst/>
            <a:ahLst/>
            <a:cxnLst/>
            <a:rect l="l" t="t" r="r" b="b"/>
            <a:pathLst>
              <a:path w="98474" h="112542">
                <a:moveTo>
                  <a:pt x="84406" y="112542"/>
                </a:moveTo>
                <a:lnTo>
                  <a:pt x="21102" y="112542"/>
                </a:lnTo>
                <a:cubicBezTo>
                  <a:pt x="9452" y="112542"/>
                  <a:pt x="0" y="103090"/>
                  <a:pt x="0" y="91440"/>
                </a:cubicBezTo>
                <a:lnTo>
                  <a:pt x="0" y="21102"/>
                </a:lnTo>
                <a:cubicBezTo>
                  <a:pt x="0" y="9452"/>
                  <a:pt x="9452" y="0"/>
                  <a:pt x="21102" y="0"/>
                </a:cubicBezTo>
                <a:lnTo>
                  <a:pt x="87923" y="0"/>
                </a:lnTo>
                <a:cubicBezTo>
                  <a:pt x="93748" y="0"/>
                  <a:pt x="98474" y="4726"/>
                  <a:pt x="98474" y="10551"/>
                </a:cubicBezTo>
                <a:lnTo>
                  <a:pt x="98474" y="73855"/>
                </a:lnTo>
                <a:cubicBezTo>
                  <a:pt x="98474" y="78449"/>
                  <a:pt x="95528" y="82362"/>
                  <a:pt x="91440" y="83813"/>
                </a:cubicBezTo>
                <a:lnTo>
                  <a:pt x="91440" y="98474"/>
                </a:lnTo>
                <a:cubicBezTo>
                  <a:pt x="95331" y="98474"/>
                  <a:pt x="98474" y="101617"/>
                  <a:pt x="98474" y="105508"/>
                </a:cubicBezTo>
                <a:cubicBezTo>
                  <a:pt x="98474" y="109398"/>
                  <a:pt x="95331" y="112542"/>
                  <a:pt x="91440" y="112542"/>
                </a:cubicBezTo>
                <a:lnTo>
                  <a:pt x="84406" y="112542"/>
                </a:lnTo>
                <a:close/>
                <a:moveTo>
                  <a:pt x="21102" y="84406"/>
                </a:moveTo>
                <a:cubicBezTo>
                  <a:pt x="17211" y="84406"/>
                  <a:pt x="14068" y="87549"/>
                  <a:pt x="14068" y="91440"/>
                </a:cubicBezTo>
                <a:cubicBezTo>
                  <a:pt x="14068" y="95331"/>
                  <a:pt x="17211" y="98474"/>
                  <a:pt x="21102" y="98474"/>
                </a:cubicBezTo>
                <a:lnTo>
                  <a:pt x="77372" y="98474"/>
                </a:lnTo>
                <a:lnTo>
                  <a:pt x="77372" y="84406"/>
                </a:lnTo>
                <a:lnTo>
                  <a:pt x="21102" y="84406"/>
                </a:lnTo>
                <a:close/>
                <a:moveTo>
                  <a:pt x="28135" y="33411"/>
                </a:moveTo>
                <a:cubicBezTo>
                  <a:pt x="28135" y="36334"/>
                  <a:pt x="30487" y="38686"/>
                  <a:pt x="33411" y="38686"/>
                </a:cubicBezTo>
                <a:lnTo>
                  <a:pt x="72097" y="38686"/>
                </a:lnTo>
                <a:cubicBezTo>
                  <a:pt x="75020" y="38686"/>
                  <a:pt x="77372" y="36334"/>
                  <a:pt x="77372" y="33411"/>
                </a:cubicBezTo>
                <a:cubicBezTo>
                  <a:pt x="77372" y="30487"/>
                  <a:pt x="75020" y="28135"/>
                  <a:pt x="72097" y="28135"/>
                </a:cubicBezTo>
                <a:lnTo>
                  <a:pt x="33411" y="28135"/>
                </a:lnTo>
                <a:cubicBezTo>
                  <a:pt x="30487" y="28135"/>
                  <a:pt x="28135" y="30487"/>
                  <a:pt x="28135" y="33411"/>
                </a:cubicBezTo>
                <a:close/>
                <a:moveTo>
                  <a:pt x="33411" y="49237"/>
                </a:moveTo>
                <a:cubicBezTo>
                  <a:pt x="30487" y="49237"/>
                  <a:pt x="28135" y="51589"/>
                  <a:pt x="28135" y="54512"/>
                </a:cubicBezTo>
                <a:cubicBezTo>
                  <a:pt x="28135" y="57436"/>
                  <a:pt x="30487" y="59788"/>
                  <a:pt x="33411" y="59788"/>
                </a:cubicBezTo>
                <a:lnTo>
                  <a:pt x="72097" y="59788"/>
                </a:lnTo>
                <a:cubicBezTo>
                  <a:pt x="75020" y="59788"/>
                  <a:pt x="77372" y="57436"/>
                  <a:pt x="77372" y="54512"/>
                </a:cubicBezTo>
                <a:cubicBezTo>
                  <a:pt x="77372" y="51589"/>
                  <a:pt x="75020" y="49237"/>
                  <a:pt x="72097" y="49237"/>
                </a:cubicBezTo>
                <a:lnTo>
                  <a:pt x="33411" y="49237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571220" y="6332220"/>
            <a:ext cx="11301912" cy="15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6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CDC. Key characteristics of data quality in public health surveillance. Birth Defects Surveillance Manual; 2020.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754" y="377754"/>
            <a:ext cx="11502600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b="1" kern="0" spc="52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2.3 REPRESENTATIVENESS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7754" y="642181"/>
            <a:ext cx="11606482" cy="377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7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Representativeness และมิติคุณภาพอื่น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7754" y="1171036"/>
            <a:ext cx="5713524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ความเป็นตัวแทน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7754" y="1624221"/>
            <a:ext cx="5600198" cy="3248682"/>
          </a:xfrm>
          <a:custGeom>
            <a:avLst/>
            <a:gdLst/>
            <a:ahLst/>
            <a:cxnLst/>
            <a:rect l="l" t="t" r="r" b="b"/>
            <a:pathLst>
              <a:path w="5600198" h="3248682">
                <a:moveTo>
                  <a:pt x="75564" y="0"/>
                </a:moveTo>
                <a:lnTo>
                  <a:pt x="5524634" y="0"/>
                </a:lnTo>
                <a:cubicBezTo>
                  <a:pt x="5566367" y="0"/>
                  <a:pt x="5600198" y="33831"/>
                  <a:pt x="5600198" y="75564"/>
                </a:cubicBezTo>
                <a:lnTo>
                  <a:pt x="5600198" y="3173117"/>
                </a:lnTo>
                <a:cubicBezTo>
                  <a:pt x="5600198" y="3214850"/>
                  <a:pt x="5566367" y="3248682"/>
                  <a:pt x="5524634" y="3248682"/>
                </a:cubicBezTo>
                <a:lnTo>
                  <a:pt x="75564" y="3248682"/>
                </a:lnTo>
                <a:cubicBezTo>
                  <a:pt x="33831" y="3248682"/>
                  <a:pt x="0" y="3214850"/>
                  <a:pt x="0" y="3173117"/>
                </a:cubicBezTo>
                <a:lnTo>
                  <a:pt x="0" y="75564"/>
                </a:lnTo>
                <a:cubicBezTo>
                  <a:pt x="0" y="33859"/>
                  <a:pt x="33859" y="0"/>
                  <a:pt x="75564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66631" y="1813098"/>
            <a:ext cx="5297995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นิยาม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66631" y="2153076"/>
            <a:ext cx="5297995" cy="491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ข้อมูลต้องสะท้อนประชากรเป้าหมายจริง ไม่บิดเบี้ยวจากการเลือกตัวอย่างหรือวิธีการเก็บข้อมูล</a:t>
            </a:r>
            <a:endParaRPr lang="en-US" sz="1600" dirty="0"/>
          </a:p>
        </p:txBody>
      </p:sp>
      <p:pic>
        <p:nvPicPr>
          <p:cNvPr id="8" name="Image 0" descr="https://kimi-img.moonshot.cn/pub/slides/26-02-19-02:59:43-d6b0o7thstkvdvjqpbb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6631" y="2795257"/>
            <a:ext cx="5175225" cy="1888768"/>
          </a:xfrm>
          <a:prstGeom prst="roundRect">
            <a:avLst>
              <a:gd name="adj" fmla="val 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381531" y="5027782"/>
            <a:ext cx="5598310" cy="611961"/>
          </a:xfrm>
          <a:custGeom>
            <a:avLst/>
            <a:gdLst/>
            <a:ahLst/>
            <a:cxnLst/>
            <a:rect l="l" t="t" r="r" b="b"/>
            <a:pathLst>
              <a:path w="5598310" h="611961">
                <a:moveTo>
                  <a:pt x="37776" y="0"/>
                </a:moveTo>
                <a:lnTo>
                  <a:pt x="5560533" y="0"/>
                </a:lnTo>
                <a:cubicBezTo>
                  <a:pt x="5581396" y="0"/>
                  <a:pt x="5598310" y="16913"/>
                  <a:pt x="5598310" y="37776"/>
                </a:cubicBezTo>
                <a:lnTo>
                  <a:pt x="5598310" y="574185"/>
                </a:lnTo>
                <a:cubicBezTo>
                  <a:pt x="5598310" y="595048"/>
                  <a:pt x="5581396" y="611961"/>
                  <a:pt x="5560533" y="611961"/>
                </a:cubicBezTo>
                <a:lnTo>
                  <a:pt x="37776" y="611961"/>
                </a:lnTo>
                <a:cubicBezTo>
                  <a:pt x="16913" y="611961"/>
                  <a:pt x="0" y="595048"/>
                  <a:pt x="0" y="574185"/>
                </a:cubicBezTo>
                <a:lnTo>
                  <a:pt x="0" y="37776"/>
                </a:lnTo>
                <a:cubicBezTo>
                  <a:pt x="0" y="16913"/>
                  <a:pt x="16913" y="0"/>
                  <a:pt x="37776" y="0"/>
                </a:cubicBezTo>
                <a:close/>
              </a:path>
            </a:pathLst>
          </a:custGeom>
          <a:solidFill>
            <a:srgbClr val="FEFCE8"/>
          </a:solidFill>
          <a:ln w="10160">
            <a:solidFill>
              <a:srgbClr val="FFF0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8635" y="5144893"/>
            <a:ext cx="5430209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b="1" dirty="0">
                <a:solidFill>
                  <a:srgbClr val="A65F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 Bias ที่พบ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98635" y="5333769"/>
            <a:ext cx="5430209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หน่วยบริการในเมืองส่งข้อมูลดี แต่ชนบทส่งไม่ครบ → อัตราป่วยสูงกว่าความจริง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07674" y="1171036"/>
            <a:ext cx="5713524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มิติคุณภาพข้อมูลอื่น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26561" y="1624221"/>
            <a:ext cx="5581311" cy="755507"/>
          </a:xfrm>
          <a:custGeom>
            <a:avLst/>
            <a:gdLst/>
            <a:ahLst/>
            <a:cxnLst/>
            <a:rect l="l" t="t" r="r" b="b"/>
            <a:pathLst>
              <a:path w="5581311" h="755507">
                <a:moveTo>
                  <a:pt x="37775" y="0"/>
                </a:moveTo>
                <a:lnTo>
                  <a:pt x="5505760" y="0"/>
                </a:lnTo>
                <a:cubicBezTo>
                  <a:pt x="5547485" y="0"/>
                  <a:pt x="5581311" y="33825"/>
                  <a:pt x="5581311" y="75551"/>
                </a:cubicBezTo>
                <a:lnTo>
                  <a:pt x="5581311" y="679957"/>
                </a:lnTo>
                <a:cubicBezTo>
                  <a:pt x="5581311" y="721682"/>
                  <a:pt x="5547485" y="755507"/>
                  <a:pt x="5505760" y="755507"/>
                </a:cubicBezTo>
                <a:lnTo>
                  <a:pt x="37775" y="755507"/>
                </a:lnTo>
                <a:cubicBezTo>
                  <a:pt x="16927" y="755507"/>
                  <a:pt x="0" y="738581"/>
                  <a:pt x="0" y="717732"/>
                </a:cubicBezTo>
                <a:lnTo>
                  <a:pt x="0" y="37775"/>
                </a:lnTo>
                <a:cubicBezTo>
                  <a:pt x="0" y="16913"/>
                  <a:pt x="16913" y="0"/>
                  <a:pt x="37775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226561" y="1624221"/>
            <a:ext cx="37775" cy="755507"/>
          </a:xfrm>
          <a:custGeom>
            <a:avLst/>
            <a:gdLst/>
            <a:ahLst/>
            <a:cxnLst/>
            <a:rect l="l" t="t" r="r" b="b"/>
            <a:pathLst>
              <a:path w="37775" h="755507">
                <a:moveTo>
                  <a:pt x="37775" y="0"/>
                </a:moveTo>
                <a:lnTo>
                  <a:pt x="37775" y="0"/>
                </a:lnTo>
                <a:lnTo>
                  <a:pt x="37775" y="755507"/>
                </a:lnTo>
                <a:lnTo>
                  <a:pt x="37775" y="755507"/>
                </a:lnTo>
                <a:cubicBezTo>
                  <a:pt x="16927" y="755507"/>
                  <a:pt x="0" y="738581"/>
                  <a:pt x="0" y="717732"/>
                </a:cubicBezTo>
                <a:lnTo>
                  <a:pt x="0" y="37775"/>
                </a:lnTo>
                <a:cubicBezTo>
                  <a:pt x="0" y="16913"/>
                  <a:pt x="16913" y="0"/>
                  <a:pt x="37775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396550" y="1775322"/>
            <a:ext cx="5335771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Relevance (ความเกี่ยวข้อง)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96550" y="2039750"/>
            <a:ext cx="5326327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ข้อมูลตอบโจทย์วัตถุประสงค์การใช้งาน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26561" y="2493054"/>
            <a:ext cx="5581311" cy="755507"/>
          </a:xfrm>
          <a:custGeom>
            <a:avLst/>
            <a:gdLst/>
            <a:ahLst/>
            <a:cxnLst/>
            <a:rect l="l" t="t" r="r" b="b"/>
            <a:pathLst>
              <a:path w="5581311" h="755507">
                <a:moveTo>
                  <a:pt x="37775" y="0"/>
                </a:moveTo>
                <a:lnTo>
                  <a:pt x="5505760" y="0"/>
                </a:lnTo>
                <a:cubicBezTo>
                  <a:pt x="5547485" y="0"/>
                  <a:pt x="5581311" y="33825"/>
                  <a:pt x="5581311" y="75551"/>
                </a:cubicBezTo>
                <a:lnTo>
                  <a:pt x="5581311" y="679957"/>
                </a:lnTo>
                <a:cubicBezTo>
                  <a:pt x="5581311" y="721682"/>
                  <a:pt x="5547485" y="755507"/>
                  <a:pt x="5505760" y="755507"/>
                </a:cubicBezTo>
                <a:lnTo>
                  <a:pt x="37775" y="755507"/>
                </a:lnTo>
                <a:cubicBezTo>
                  <a:pt x="16927" y="755507"/>
                  <a:pt x="0" y="738581"/>
                  <a:pt x="0" y="717732"/>
                </a:cubicBezTo>
                <a:lnTo>
                  <a:pt x="0" y="37775"/>
                </a:lnTo>
                <a:cubicBezTo>
                  <a:pt x="0" y="16913"/>
                  <a:pt x="16913" y="0"/>
                  <a:pt x="37775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226561" y="2493054"/>
            <a:ext cx="37775" cy="755507"/>
          </a:xfrm>
          <a:custGeom>
            <a:avLst/>
            <a:gdLst/>
            <a:ahLst/>
            <a:cxnLst/>
            <a:rect l="l" t="t" r="r" b="b"/>
            <a:pathLst>
              <a:path w="37775" h="755507">
                <a:moveTo>
                  <a:pt x="37775" y="0"/>
                </a:moveTo>
                <a:lnTo>
                  <a:pt x="37775" y="0"/>
                </a:lnTo>
                <a:lnTo>
                  <a:pt x="37775" y="755507"/>
                </a:lnTo>
                <a:lnTo>
                  <a:pt x="37775" y="755507"/>
                </a:lnTo>
                <a:cubicBezTo>
                  <a:pt x="16927" y="755507"/>
                  <a:pt x="0" y="738581"/>
                  <a:pt x="0" y="717732"/>
                </a:cubicBezTo>
                <a:lnTo>
                  <a:pt x="0" y="37775"/>
                </a:lnTo>
                <a:cubicBezTo>
                  <a:pt x="0" y="16913"/>
                  <a:pt x="16913" y="0"/>
                  <a:pt x="37775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396550" y="2644156"/>
            <a:ext cx="5335771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Accessibility (การเข้าถึง)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396550" y="2908583"/>
            <a:ext cx="5326327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ผู้ใช้สามารถเข้าถึงข้อมูลได้ง่าย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226561" y="3361888"/>
            <a:ext cx="5581311" cy="755507"/>
          </a:xfrm>
          <a:custGeom>
            <a:avLst/>
            <a:gdLst/>
            <a:ahLst/>
            <a:cxnLst/>
            <a:rect l="l" t="t" r="r" b="b"/>
            <a:pathLst>
              <a:path w="5581311" h="755507">
                <a:moveTo>
                  <a:pt x="37775" y="0"/>
                </a:moveTo>
                <a:lnTo>
                  <a:pt x="5505760" y="0"/>
                </a:lnTo>
                <a:cubicBezTo>
                  <a:pt x="5547485" y="0"/>
                  <a:pt x="5581311" y="33825"/>
                  <a:pt x="5581311" y="75551"/>
                </a:cubicBezTo>
                <a:lnTo>
                  <a:pt x="5581311" y="679957"/>
                </a:lnTo>
                <a:cubicBezTo>
                  <a:pt x="5581311" y="721682"/>
                  <a:pt x="5547485" y="755507"/>
                  <a:pt x="5505760" y="755507"/>
                </a:cubicBezTo>
                <a:lnTo>
                  <a:pt x="37775" y="755507"/>
                </a:lnTo>
                <a:cubicBezTo>
                  <a:pt x="16927" y="755507"/>
                  <a:pt x="0" y="738581"/>
                  <a:pt x="0" y="717732"/>
                </a:cubicBezTo>
                <a:lnTo>
                  <a:pt x="0" y="37775"/>
                </a:lnTo>
                <a:cubicBezTo>
                  <a:pt x="0" y="16913"/>
                  <a:pt x="16913" y="0"/>
                  <a:pt x="37775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226561" y="3361888"/>
            <a:ext cx="37775" cy="755507"/>
          </a:xfrm>
          <a:custGeom>
            <a:avLst/>
            <a:gdLst/>
            <a:ahLst/>
            <a:cxnLst/>
            <a:rect l="l" t="t" r="r" b="b"/>
            <a:pathLst>
              <a:path w="37775" h="755507">
                <a:moveTo>
                  <a:pt x="37775" y="0"/>
                </a:moveTo>
                <a:lnTo>
                  <a:pt x="37775" y="0"/>
                </a:lnTo>
                <a:lnTo>
                  <a:pt x="37775" y="755507"/>
                </a:lnTo>
                <a:lnTo>
                  <a:pt x="37775" y="755507"/>
                </a:lnTo>
                <a:cubicBezTo>
                  <a:pt x="16927" y="755507"/>
                  <a:pt x="0" y="738581"/>
                  <a:pt x="0" y="717732"/>
                </a:cubicBezTo>
                <a:lnTo>
                  <a:pt x="0" y="37775"/>
                </a:lnTo>
                <a:cubicBezTo>
                  <a:pt x="0" y="16913"/>
                  <a:pt x="16913" y="0"/>
                  <a:pt x="37775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6396550" y="3512989"/>
            <a:ext cx="5335771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Granularity (ระดับรายละเอียด)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396550" y="3777417"/>
            <a:ext cx="5326327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ข้อมูลมีรายละเอียดเพียงพอต่อการวิเคราะห์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226561" y="4230721"/>
            <a:ext cx="5581311" cy="755507"/>
          </a:xfrm>
          <a:custGeom>
            <a:avLst/>
            <a:gdLst/>
            <a:ahLst/>
            <a:cxnLst/>
            <a:rect l="l" t="t" r="r" b="b"/>
            <a:pathLst>
              <a:path w="5581311" h="755507">
                <a:moveTo>
                  <a:pt x="37775" y="0"/>
                </a:moveTo>
                <a:lnTo>
                  <a:pt x="5505760" y="0"/>
                </a:lnTo>
                <a:cubicBezTo>
                  <a:pt x="5547485" y="0"/>
                  <a:pt x="5581311" y="33825"/>
                  <a:pt x="5581311" y="75551"/>
                </a:cubicBezTo>
                <a:lnTo>
                  <a:pt x="5581311" y="679957"/>
                </a:lnTo>
                <a:cubicBezTo>
                  <a:pt x="5581311" y="721682"/>
                  <a:pt x="5547485" y="755507"/>
                  <a:pt x="5505760" y="755507"/>
                </a:cubicBezTo>
                <a:lnTo>
                  <a:pt x="37775" y="755507"/>
                </a:lnTo>
                <a:cubicBezTo>
                  <a:pt x="16927" y="755507"/>
                  <a:pt x="0" y="738581"/>
                  <a:pt x="0" y="717732"/>
                </a:cubicBezTo>
                <a:lnTo>
                  <a:pt x="0" y="37775"/>
                </a:lnTo>
                <a:cubicBezTo>
                  <a:pt x="0" y="16913"/>
                  <a:pt x="16913" y="0"/>
                  <a:pt x="37775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6226561" y="4230721"/>
            <a:ext cx="37775" cy="755507"/>
          </a:xfrm>
          <a:custGeom>
            <a:avLst/>
            <a:gdLst/>
            <a:ahLst/>
            <a:cxnLst/>
            <a:rect l="l" t="t" r="r" b="b"/>
            <a:pathLst>
              <a:path w="37775" h="755507">
                <a:moveTo>
                  <a:pt x="37775" y="0"/>
                </a:moveTo>
                <a:lnTo>
                  <a:pt x="37775" y="0"/>
                </a:lnTo>
                <a:lnTo>
                  <a:pt x="37775" y="755507"/>
                </a:lnTo>
                <a:lnTo>
                  <a:pt x="37775" y="755507"/>
                </a:lnTo>
                <a:cubicBezTo>
                  <a:pt x="16927" y="755507"/>
                  <a:pt x="0" y="738581"/>
                  <a:pt x="0" y="717732"/>
                </a:cubicBezTo>
                <a:lnTo>
                  <a:pt x="0" y="37775"/>
                </a:lnTo>
                <a:cubicBezTo>
                  <a:pt x="0" y="16913"/>
                  <a:pt x="16913" y="0"/>
                  <a:pt x="37775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6396550" y="4381823"/>
            <a:ext cx="5335771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Interoperability (ความสามารถเชื่อมโยง)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396550" y="4646250"/>
            <a:ext cx="5326327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ข้อมูลสามารถเชื่อมโยงกับระบบอื่นได้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396641" y="5794627"/>
            <a:ext cx="37775" cy="453304"/>
          </a:xfrm>
          <a:custGeom>
            <a:avLst/>
            <a:gdLst/>
            <a:ahLst/>
            <a:cxnLst/>
            <a:rect l="l" t="t" r="r" b="b"/>
            <a:pathLst>
              <a:path w="37775" h="453304">
                <a:moveTo>
                  <a:pt x="0" y="0"/>
                </a:moveTo>
                <a:lnTo>
                  <a:pt x="37775" y="0"/>
                </a:lnTo>
                <a:lnTo>
                  <a:pt x="37775" y="453304"/>
                </a:lnTo>
                <a:lnTo>
                  <a:pt x="0" y="45330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642181" y="5907953"/>
            <a:ext cx="11247616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การประเมิน:</a:t>
            </a:r>
            <a:r>
              <a:rPr lang="en-US" sz="119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ต้องพิจารณาความเหมาะสมต่อวัตถุประสงค์การใช้งาน (fitness for purpose) ไม่ใช่แค่คุณภาพในทางเทคนิคอย่างเดียว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399002" y="6353704"/>
            <a:ext cx="99160" cy="113326"/>
          </a:xfrm>
          <a:custGeom>
            <a:avLst/>
            <a:gdLst/>
            <a:ahLst/>
            <a:cxnLst/>
            <a:rect l="l" t="t" r="r" b="b"/>
            <a:pathLst>
              <a:path w="99160" h="113326">
                <a:moveTo>
                  <a:pt x="84995" y="113326"/>
                </a:moveTo>
                <a:lnTo>
                  <a:pt x="21249" y="113326"/>
                </a:lnTo>
                <a:cubicBezTo>
                  <a:pt x="9518" y="113326"/>
                  <a:pt x="0" y="103808"/>
                  <a:pt x="0" y="92077"/>
                </a:cubicBezTo>
                <a:lnTo>
                  <a:pt x="0" y="21249"/>
                </a:lnTo>
                <a:cubicBezTo>
                  <a:pt x="0" y="9518"/>
                  <a:pt x="9518" y="0"/>
                  <a:pt x="21249" y="0"/>
                </a:cubicBezTo>
                <a:lnTo>
                  <a:pt x="88536" y="0"/>
                </a:lnTo>
                <a:cubicBezTo>
                  <a:pt x="94402" y="0"/>
                  <a:pt x="99160" y="4759"/>
                  <a:pt x="99160" y="10624"/>
                </a:cubicBezTo>
                <a:lnTo>
                  <a:pt x="99160" y="74370"/>
                </a:lnTo>
                <a:cubicBezTo>
                  <a:pt x="99160" y="78996"/>
                  <a:pt x="96194" y="82936"/>
                  <a:pt x="92077" y="84397"/>
                </a:cubicBezTo>
                <a:lnTo>
                  <a:pt x="92077" y="99160"/>
                </a:lnTo>
                <a:cubicBezTo>
                  <a:pt x="95995" y="99160"/>
                  <a:pt x="99160" y="102326"/>
                  <a:pt x="99160" y="106243"/>
                </a:cubicBezTo>
                <a:cubicBezTo>
                  <a:pt x="99160" y="110161"/>
                  <a:pt x="95995" y="113326"/>
                  <a:pt x="92077" y="113326"/>
                </a:cubicBezTo>
                <a:lnTo>
                  <a:pt x="84995" y="113326"/>
                </a:lnTo>
                <a:close/>
                <a:moveTo>
                  <a:pt x="21249" y="84995"/>
                </a:moveTo>
                <a:cubicBezTo>
                  <a:pt x="17331" y="84995"/>
                  <a:pt x="14166" y="88160"/>
                  <a:pt x="14166" y="92077"/>
                </a:cubicBezTo>
                <a:cubicBezTo>
                  <a:pt x="14166" y="95995"/>
                  <a:pt x="17331" y="99160"/>
                  <a:pt x="21249" y="99160"/>
                </a:cubicBezTo>
                <a:lnTo>
                  <a:pt x="77912" y="99160"/>
                </a:lnTo>
                <a:lnTo>
                  <a:pt x="77912" y="84995"/>
                </a:lnTo>
                <a:lnTo>
                  <a:pt x="21249" y="84995"/>
                </a:lnTo>
                <a:close/>
                <a:moveTo>
                  <a:pt x="28332" y="33644"/>
                </a:moveTo>
                <a:cubicBezTo>
                  <a:pt x="28332" y="36588"/>
                  <a:pt x="30700" y="38956"/>
                  <a:pt x="33644" y="38956"/>
                </a:cubicBezTo>
                <a:lnTo>
                  <a:pt x="72600" y="38956"/>
                </a:lnTo>
                <a:cubicBezTo>
                  <a:pt x="75543" y="38956"/>
                  <a:pt x="77912" y="36588"/>
                  <a:pt x="77912" y="33644"/>
                </a:cubicBezTo>
                <a:cubicBezTo>
                  <a:pt x="77912" y="30700"/>
                  <a:pt x="75543" y="28332"/>
                  <a:pt x="72600" y="28332"/>
                </a:cubicBezTo>
                <a:lnTo>
                  <a:pt x="33644" y="28332"/>
                </a:lnTo>
                <a:cubicBezTo>
                  <a:pt x="30700" y="28332"/>
                  <a:pt x="28332" y="30700"/>
                  <a:pt x="28332" y="33644"/>
                </a:cubicBezTo>
                <a:close/>
                <a:moveTo>
                  <a:pt x="33644" y="49580"/>
                </a:moveTo>
                <a:cubicBezTo>
                  <a:pt x="30700" y="49580"/>
                  <a:pt x="28332" y="51949"/>
                  <a:pt x="28332" y="54892"/>
                </a:cubicBezTo>
                <a:cubicBezTo>
                  <a:pt x="28332" y="57836"/>
                  <a:pt x="30700" y="60204"/>
                  <a:pt x="33644" y="60204"/>
                </a:cubicBezTo>
                <a:lnTo>
                  <a:pt x="72600" y="60204"/>
                </a:lnTo>
                <a:cubicBezTo>
                  <a:pt x="75543" y="60204"/>
                  <a:pt x="77912" y="57836"/>
                  <a:pt x="77912" y="54892"/>
                </a:cubicBezTo>
                <a:cubicBezTo>
                  <a:pt x="77912" y="51949"/>
                  <a:pt x="75543" y="49580"/>
                  <a:pt x="72600" y="49580"/>
                </a:cubicBezTo>
                <a:lnTo>
                  <a:pt x="33644" y="49580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575592" y="6323482"/>
            <a:ext cx="11295318" cy="151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CDC. Data Quality for Surveillance. MMWR Supplements; 2024.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3.1 DQA METHODS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Desk Review vs Data Verification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5600700" cy="3848100"/>
          </a:xfrm>
          <a:custGeom>
            <a:avLst/>
            <a:gdLst/>
            <a:ahLst/>
            <a:cxnLst/>
            <a:rect l="l" t="t" r="r" b="b"/>
            <a:pathLst>
              <a:path w="5600700" h="3848100">
                <a:moveTo>
                  <a:pt x="76192" y="0"/>
                </a:moveTo>
                <a:lnTo>
                  <a:pt x="5524508" y="0"/>
                </a:lnTo>
                <a:cubicBezTo>
                  <a:pt x="5566588" y="0"/>
                  <a:pt x="5600700" y="34112"/>
                  <a:pt x="5600700" y="76192"/>
                </a:cubicBezTo>
                <a:lnTo>
                  <a:pt x="5600700" y="3771908"/>
                </a:lnTo>
                <a:cubicBezTo>
                  <a:pt x="5600700" y="3813988"/>
                  <a:pt x="5566588" y="3848100"/>
                  <a:pt x="5524508" y="3848100"/>
                </a:cubicBezTo>
                <a:lnTo>
                  <a:pt x="76192" y="3848100"/>
                </a:lnTo>
                <a:cubicBezTo>
                  <a:pt x="34112" y="3848100"/>
                  <a:pt x="0" y="3813988"/>
                  <a:pt x="0" y="37719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00075" y="14095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42975" y="1371600"/>
            <a:ext cx="4962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Desk Review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0550" y="1828679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2000" y="1828679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ลักษณะ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2000" y="20572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ตรวจสอบชุดข้อมูลรายงานที่รวบรวมแล้ว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0550" y="2362079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62000" y="2362079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สถานที่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000" y="25906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ที่ทำการ ไม่ต้องไปหน่วยบริการ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0550" y="2895479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2000" y="2895479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เครื่องมือ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31240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Excel, DHIS2, ซอฟต์แวร์วิเคราะห์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0550" y="3428879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62000" y="3428879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ข้อดี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62000" y="36574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รวดเร็ว ต้นทุนต่ำ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62000" y="38860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ตรวจข้อมูลย้อนหลังได้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62000" y="41146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เปรียบเทียบหลายแหล่งได้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0550" y="4419479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62000" y="4419479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ข้อจำกัด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62000" y="46480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ไม่สามารถตรวจสอบความถูกต้องกับเอกสารต้นทาง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10300" y="1181100"/>
            <a:ext cx="5600700" cy="3848100"/>
          </a:xfrm>
          <a:custGeom>
            <a:avLst/>
            <a:gdLst/>
            <a:ahLst/>
            <a:cxnLst/>
            <a:rect l="l" t="t" r="r" b="b"/>
            <a:pathLst>
              <a:path w="5600700" h="3848100">
                <a:moveTo>
                  <a:pt x="76192" y="0"/>
                </a:moveTo>
                <a:lnTo>
                  <a:pt x="5524508" y="0"/>
                </a:lnTo>
                <a:cubicBezTo>
                  <a:pt x="5566588" y="0"/>
                  <a:pt x="5600700" y="34112"/>
                  <a:pt x="5600700" y="76192"/>
                </a:cubicBezTo>
                <a:lnTo>
                  <a:pt x="5600700" y="3771908"/>
                </a:lnTo>
                <a:cubicBezTo>
                  <a:pt x="5600700" y="3813988"/>
                  <a:pt x="5566588" y="3848100"/>
                  <a:pt x="5524508" y="3848100"/>
                </a:cubicBezTo>
                <a:lnTo>
                  <a:pt x="76192" y="3848100"/>
                </a:lnTo>
                <a:cubicBezTo>
                  <a:pt x="34112" y="3848100"/>
                  <a:pt x="0" y="3813988"/>
                  <a:pt x="0" y="37719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415088" y="1409579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57150" y="28575"/>
                </a:moveTo>
                <a:cubicBezTo>
                  <a:pt x="57150" y="12814"/>
                  <a:pt x="69964" y="0"/>
                  <a:pt x="85725" y="0"/>
                </a:cubicBezTo>
                <a:lnTo>
                  <a:pt x="171450" y="0"/>
                </a:lnTo>
                <a:cubicBezTo>
                  <a:pt x="187211" y="0"/>
                  <a:pt x="200025" y="12814"/>
                  <a:pt x="200025" y="28575"/>
                </a:cubicBezTo>
                <a:lnTo>
                  <a:pt x="200025" y="57150"/>
                </a:lnTo>
                <a:lnTo>
                  <a:pt x="228600" y="57150"/>
                </a:lnTo>
                <a:cubicBezTo>
                  <a:pt x="244361" y="57150"/>
                  <a:pt x="257175" y="69964"/>
                  <a:pt x="257175" y="85725"/>
                </a:cubicBezTo>
                <a:lnTo>
                  <a:pt x="257175" y="200025"/>
                </a:lnTo>
                <a:cubicBezTo>
                  <a:pt x="257175" y="215786"/>
                  <a:pt x="244361" y="228600"/>
                  <a:pt x="228600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85725"/>
                </a:lnTo>
                <a:cubicBezTo>
                  <a:pt x="0" y="69964"/>
                  <a:pt x="12814" y="57150"/>
                  <a:pt x="28575" y="57150"/>
                </a:cubicBezTo>
                <a:lnTo>
                  <a:pt x="57150" y="57150"/>
                </a:lnTo>
                <a:lnTo>
                  <a:pt x="57150" y="28575"/>
                </a:lnTo>
                <a:close/>
                <a:moveTo>
                  <a:pt x="121444" y="157163"/>
                </a:moveTo>
                <a:cubicBezTo>
                  <a:pt x="113541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150019" y="207169"/>
                </a:lnTo>
                <a:lnTo>
                  <a:pt x="150019" y="171450"/>
                </a:lnTo>
                <a:cubicBezTo>
                  <a:pt x="150019" y="163547"/>
                  <a:pt x="143634" y="157163"/>
                  <a:pt x="135731" y="157163"/>
                </a:cubicBezTo>
                <a:lnTo>
                  <a:pt x="121444" y="157163"/>
                </a:lnTo>
                <a:close/>
                <a:moveTo>
                  <a:pt x="57150" y="164306"/>
                </a:moveTo>
                <a:lnTo>
                  <a:pt x="57150" y="150019"/>
                </a:lnTo>
                <a:cubicBezTo>
                  <a:pt x="57150" y="146090"/>
                  <a:pt x="53935" y="142875"/>
                  <a:pt x="50006" y="142875"/>
                </a:cubicBezTo>
                <a:lnTo>
                  <a:pt x="35719" y="142875"/>
                </a:lnTo>
                <a:cubicBezTo>
                  <a:pt x="31790" y="142875"/>
                  <a:pt x="28575" y="146090"/>
                  <a:pt x="28575" y="150019"/>
                </a:cubicBezTo>
                <a:lnTo>
                  <a:pt x="28575" y="164306"/>
                </a:lnTo>
                <a:cubicBezTo>
                  <a:pt x="28575" y="168235"/>
                  <a:pt x="31790" y="171450"/>
                  <a:pt x="35719" y="171450"/>
                </a:cubicBezTo>
                <a:lnTo>
                  <a:pt x="50006" y="171450"/>
                </a:lnTo>
                <a:cubicBezTo>
                  <a:pt x="53935" y="171450"/>
                  <a:pt x="57150" y="168235"/>
                  <a:pt x="57150" y="164306"/>
                </a:cubicBezTo>
                <a:close/>
                <a:moveTo>
                  <a:pt x="50006" y="114300"/>
                </a:moveTo>
                <a:cubicBezTo>
                  <a:pt x="53935" y="114300"/>
                  <a:pt x="57150" y="111085"/>
                  <a:pt x="57150" y="107156"/>
                </a:cubicBezTo>
                <a:lnTo>
                  <a:pt x="57150" y="92869"/>
                </a:lnTo>
                <a:cubicBezTo>
                  <a:pt x="57150" y="88940"/>
                  <a:pt x="53935" y="85725"/>
                  <a:pt x="50006" y="85725"/>
                </a:cubicBezTo>
                <a:lnTo>
                  <a:pt x="35719" y="85725"/>
                </a:lnTo>
                <a:cubicBezTo>
                  <a:pt x="31790" y="85725"/>
                  <a:pt x="28575" y="88940"/>
                  <a:pt x="28575" y="92869"/>
                </a:cubicBezTo>
                <a:lnTo>
                  <a:pt x="28575" y="107156"/>
                </a:lnTo>
                <a:cubicBezTo>
                  <a:pt x="28575" y="111085"/>
                  <a:pt x="31790" y="114300"/>
                  <a:pt x="35719" y="114300"/>
                </a:cubicBezTo>
                <a:lnTo>
                  <a:pt x="50006" y="114300"/>
                </a:lnTo>
                <a:close/>
                <a:moveTo>
                  <a:pt x="228600" y="164306"/>
                </a:moveTo>
                <a:lnTo>
                  <a:pt x="228600" y="150019"/>
                </a:lnTo>
                <a:cubicBezTo>
                  <a:pt x="228600" y="146090"/>
                  <a:pt x="225385" y="142875"/>
                  <a:pt x="221456" y="142875"/>
                </a:cubicBezTo>
                <a:lnTo>
                  <a:pt x="207169" y="142875"/>
                </a:lnTo>
                <a:cubicBezTo>
                  <a:pt x="203240" y="142875"/>
                  <a:pt x="200025" y="146090"/>
                  <a:pt x="200025" y="150019"/>
                </a:cubicBezTo>
                <a:lnTo>
                  <a:pt x="200025" y="164306"/>
                </a:lnTo>
                <a:cubicBezTo>
                  <a:pt x="200025" y="168235"/>
                  <a:pt x="203240" y="171450"/>
                  <a:pt x="207169" y="171450"/>
                </a:cubicBezTo>
                <a:lnTo>
                  <a:pt x="221456" y="171450"/>
                </a:lnTo>
                <a:cubicBezTo>
                  <a:pt x="225385" y="171450"/>
                  <a:pt x="228600" y="168235"/>
                  <a:pt x="228600" y="164306"/>
                </a:cubicBezTo>
                <a:close/>
                <a:moveTo>
                  <a:pt x="221456" y="114300"/>
                </a:moveTo>
                <a:cubicBezTo>
                  <a:pt x="225385" y="114300"/>
                  <a:pt x="228600" y="111085"/>
                  <a:pt x="228600" y="107156"/>
                </a:cubicBezTo>
                <a:lnTo>
                  <a:pt x="228600" y="92869"/>
                </a:lnTo>
                <a:cubicBezTo>
                  <a:pt x="228600" y="88940"/>
                  <a:pt x="225385" y="85725"/>
                  <a:pt x="221456" y="85725"/>
                </a:cubicBezTo>
                <a:lnTo>
                  <a:pt x="207169" y="85725"/>
                </a:lnTo>
                <a:cubicBezTo>
                  <a:pt x="203240" y="85725"/>
                  <a:pt x="200025" y="88940"/>
                  <a:pt x="200025" y="92869"/>
                </a:cubicBezTo>
                <a:lnTo>
                  <a:pt x="200025" y="107156"/>
                </a:lnTo>
                <a:cubicBezTo>
                  <a:pt x="200025" y="111085"/>
                  <a:pt x="203240" y="114300"/>
                  <a:pt x="207169" y="114300"/>
                </a:cubicBezTo>
                <a:lnTo>
                  <a:pt x="221456" y="114300"/>
                </a:lnTo>
                <a:close/>
                <a:moveTo>
                  <a:pt x="117872" y="46434"/>
                </a:moveTo>
                <a:lnTo>
                  <a:pt x="117872" y="60722"/>
                </a:lnTo>
                <a:lnTo>
                  <a:pt x="103584" y="60722"/>
                </a:lnTo>
                <a:cubicBezTo>
                  <a:pt x="99655" y="60722"/>
                  <a:pt x="96441" y="63937"/>
                  <a:pt x="96441" y="67866"/>
                </a:cubicBezTo>
                <a:lnTo>
                  <a:pt x="96441" y="75009"/>
                </a:lnTo>
                <a:cubicBezTo>
                  <a:pt x="96441" y="78938"/>
                  <a:pt x="99655" y="82153"/>
                  <a:pt x="103584" y="82153"/>
                </a:cubicBezTo>
                <a:lnTo>
                  <a:pt x="117872" y="82153"/>
                </a:lnTo>
                <a:lnTo>
                  <a:pt x="117872" y="96441"/>
                </a:lnTo>
                <a:cubicBezTo>
                  <a:pt x="117872" y="100370"/>
                  <a:pt x="121087" y="103584"/>
                  <a:pt x="125016" y="103584"/>
                </a:cubicBezTo>
                <a:lnTo>
                  <a:pt x="132159" y="103584"/>
                </a:lnTo>
                <a:cubicBezTo>
                  <a:pt x="136088" y="103584"/>
                  <a:pt x="139303" y="100370"/>
                  <a:pt x="139303" y="96441"/>
                </a:cubicBezTo>
                <a:lnTo>
                  <a:pt x="139303" y="82153"/>
                </a:lnTo>
                <a:lnTo>
                  <a:pt x="153591" y="82153"/>
                </a:lnTo>
                <a:cubicBezTo>
                  <a:pt x="157520" y="82153"/>
                  <a:pt x="160734" y="78938"/>
                  <a:pt x="160734" y="75009"/>
                </a:cubicBezTo>
                <a:lnTo>
                  <a:pt x="160734" y="67866"/>
                </a:lnTo>
                <a:cubicBezTo>
                  <a:pt x="160734" y="63937"/>
                  <a:pt x="157520" y="60722"/>
                  <a:pt x="153591" y="60722"/>
                </a:cubicBezTo>
                <a:lnTo>
                  <a:pt x="139303" y="60722"/>
                </a:lnTo>
                <a:lnTo>
                  <a:pt x="139303" y="46434"/>
                </a:lnTo>
                <a:cubicBezTo>
                  <a:pt x="139303" y="42505"/>
                  <a:pt x="136088" y="39291"/>
                  <a:pt x="132159" y="39291"/>
                </a:cubicBezTo>
                <a:lnTo>
                  <a:pt x="125016" y="39291"/>
                </a:lnTo>
                <a:cubicBezTo>
                  <a:pt x="121087" y="39291"/>
                  <a:pt x="117872" y="42505"/>
                  <a:pt x="117872" y="4643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772275" y="1371600"/>
            <a:ext cx="4962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Data Verification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19850" y="1828679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591300" y="1828679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ลักษณะ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91300" y="20572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ตรวจสอบเอกสารต้นทางที่หน่วยบริการ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19850" y="2362079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591300" y="2362079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สถานที่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591300" y="25906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ต้องไปตรวจที่หน่วยบริการจริง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19850" y="2895479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591300" y="2895479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เครื่องมือ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591300" y="31240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Checklist, แบบฟอร์มตรวจสอบ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19850" y="3428879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591300" y="3428879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ข้อดี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91300" y="36574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ตรวจสอบความถูกต้องได้จริง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91300" y="38860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พบปัญหาระบบงาน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91300" y="41146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ประเมินความสามารถระบบ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19850" y="4419479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591300" y="4419479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ข้อจำกัด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591300" y="4648079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ใช้เวลาและต้นทุนสูง ต้องเดินทาง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81000" y="5181479"/>
            <a:ext cx="11430000" cy="1028700"/>
          </a:xfrm>
          <a:custGeom>
            <a:avLst/>
            <a:gdLst/>
            <a:ahLst/>
            <a:cxnLst/>
            <a:rect l="l" t="t" r="r" b="b"/>
            <a:pathLst>
              <a:path w="11430000" h="1028700">
                <a:moveTo>
                  <a:pt x="76196" y="0"/>
                </a:moveTo>
                <a:lnTo>
                  <a:pt x="11353804" y="0"/>
                </a:lnTo>
                <a:cubicBezTo>
                  <a:pt x="11395886" y="0"/>
                  <a:pt x="11430000" y="34114"/>
                  <a:pt x="11430000" y="76196"/>
                </a:cubicBezTo>
                <a:lnTo>
                  <a:pt x="11430000" y="952504"/>
                </a:lnTo>
                <a:cubicBezTo>
                  <a:pt x="11430000" y="994586"/>
                  <a:pt x="11395886" y="1028700"/>
                  <a:pt x="11353804" y="1028700"/>
                </a:cubicBezTo>
                <a:lnTo>
                  <a:pt x="76196" y="1028700"/>
                </a:lnTo>
                <a:cubicBezTo>
                  <a:pt x="34114" y="1028700"/>
                  <a:pt x="0" y="994586"/>
                  <a:pt x="0" y="95250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3568184" y="5333879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2-Layer Audit Approach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611047" y="5676779"/>
            <a:ext cx="1190625" cy="381000"/>
          </a:xfrm>
          <a:custGeom>
            <a:avLst/>
            <a:gdLst/>
            <a:ahLst/>
            <a:cxnLst/>
            <a:rect l="l" t="t" r="r" b="b"/>
            <a:pathLst>
              <a:path w="1190625" h="381000">
                <a:moveTo>
                  <a:pt x="38100" y="0"/>
                </a:moveTo>
                <a:lnTo>
                  <a:pt x="1152525" y="0"/>
                </a:lnTo>
                <a:cubicBezTo>
                  <a:pt x="1173553" y="0"/>
                  <a:pt x="1190625" y="17072"/>
                  <a:pt x="1190625" y="38100"/>
                </a:cubicBezTo>
                <a:lnTo>
                  <a:pt x="1190625" y="342900"/>
                </a:lnTo>
                <a:cubicBezTo>
                  <a:pt x="1190625" y="363928"/>
                  <a:pt x="1173553" y="381000"/>
                  <a:pt x="115252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3572947" y="5676779"/>
            <a:ext cx="1266825" cy="3810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Desk Review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975979" y="579107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5299829" y="5676779"/>
            <a:ext cx="1476375" cy="381000"/>
          </a:xfrm>
          <a:custGeom>
            <a:avLst/>
            <a:gdLst/>
            <a:ahLst/>
            <a:cxnLst/>
            <a:rect l="l" t="t" r="r" b="b"/>
            <a:pathLst>
              <a:path w="1476375" h="381000">
                <a:moveTo>
                  <a:pt x="38100" y="0"/>
                </a:moveTo>
                <a:lnTo>
                  <a:pt x="1438275" y="0"/>
                </a:lnTo>
                <a:cubicBezTo>
                  <a:pt x="1459303" y="0"/>
                  <a:pt x="1476375" y="17072"/>
                  <a:pt x="1476375" y="38100"/>
                </a:cubicBezTo>
                <a:lnTo>
                  <a:pt x="1476375" y="342900"/>
                </a:lnTo>
                <a:cubicBezTo>
                  <a:pt x="1476375" y="363928"/>
                  <a:pt x="1459303" y="381000"/>
                  <a:pt x="143827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5261729" y="5676779"/>
            <a:ext cx="1552575" cy="3810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Verification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945749" y="579107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7269599" y="5676779"/>
            <a:ext cx="1314450" cy="381000"/>
          </a:xfrm>
          <a:custGeom>
            <a:avLst/>
            <a:gdLst/>
            <a:ahLst/>
            <a:cxnLst/>
            <a:rect l="l" t="t" r="r" b="b"/>
            <a:pathLst>
              <a:path w="1314450" h="381000">
                <a:moveTo>
                  <a:pt x="38100" y="0"/>
                </a:moveTo>
                <a:lnTo>
                  <a:pt x="1276350" y="0"/>
                </a:lnTo>
                <a:cubicBezTo>
                  <a:pt x="1297378" y="0"/>
                  <a:pt x="1314450" y="17072"/>
                  <a:pt x="1314450" y="38100"/>
                </a:cubicBezTo>
                <a:lnTo>
                  <a:pt x="1314450" y="342900"/>
                </a:lnTo>
                <a:cubicBezTo>
                  <a:pt x="1314450" y="363928"/>
                  <a:pt x="1297378" y="381000"/>
                  <a:pt x="127635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231499" y="5676779"/>
            <a:ext cx="1390650" cy="3810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Report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02431" y="631686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725" y="114300"/>
                </a:moveTo>
                <a:lnTo>
                  <a:pt x="21431" y="114300"/>
                </a:lnTo>
                <a:cubicBezTo>
                  <a:pt x="9599" y="114300"/>
                  <a:pt x="0" y="104701"/>
                  <a:pt x="0" y="92869"/>
                </a:cubicBezTo>
                <a:lnTo>
                  <a:pt x="0" y="21431"/>
                </a:lnTo>
                <a:cubicBezTo>
                  <a:pt x="0" y="9599"/>
                  <a:pt x="9599" y="0"/>
                  <a:pt x="21431" y="0"/>
                </a:cubicBezTo>
                <a:lnTo>
                  <a:pt x="89297" y="0"/>
                </a:lnTo>
                <a:cubicBezTo>
                  <a:pt x="95213" y="0"/>
                  <a:pt x="100013" y="4800"/>
                  <a:pt x="100013" y="10716"/>
                </a:cubicBezTo>
                <a:lnTo>
                  <a:pt x="100013" y="75009"/>
                </a:lnTo>
                <a:cubicBezTo>
                  <a:pt x="100013" y="79675"/>
                  <a:pt x="97021" y="83649"/>
                  <a:pt x="92869" y="85122"/>
                </a:cubicBezTo>
                <a:lnTo>
                  <a:pt x="92869" y="100013"/>
                </a:lnTo>
                <a:cubicBezTo>
                  <a:pt x="96820" y="100013"/>
                  <a:pt x="100013" y="103205"/>
                  <a:pt x="100013" y="107156"/>
                </a:cubicBezTo>
                <a:cubicBezTo>
                  <a:pt x="100013" y="111108"/>
                  <a:pt x="96820" y="114300"/>
                  <a:pt x="92869" y="114300"/>
                </a:cubicBezTo>
                <a:lnTo>
                  <a:pt x="85725" y="114300"/>
                </a:lnTo>
                <a:close/>
                <a:moveTo>
                  <a:pt x="21431" y="85725"/>
                </a:moveTo>
                <a:cubicBezTo>
                  <a:pt x="17480" y="85725"/>
                  <a:pt x="14288" y="88917"/>
                  <a:pt x="14288" y="92869"/>
                </a:cubicBezTo>
                <a:cubicBezTo>
                  <a:pt x="14288" y="96820"/>
                  <a:pt x="17480" y="100013"/>
                  <a:pt x="21431" y="100013"/>
                </a:cubicBezTo>
                <a:lnTo>
                  <a:pt x="78581" y="100013"/>
                </a:lnTo>
                <a:lnTo>
                  <a:pt x="78581" y="85725"/>
                </a:lnTo>
                <a:lnTo>
                  <a:pt x="21431" y="85725"/>
                </a:lnTo>
                <a:close/>
                <a:moveTo>
                  <a:pt x="28575" y="33933"/>
                </a:moveTo>
                <a:cubicBezTo>
                  <a:pt x="28575" y="36902"/>
                  <a:pt x="30964" y="39291"/>
                  <a:pt x="33933" y="39291"/>
                </a:cubicBezTo>
                <a:lnTo>
                  <a:pt x="73223" y="39291"/>
                </a:lnTo>
                <a:cubicBezTo>
                  <a:pt x="76193" y="39291"/>
                  <a:pt x="78581" y="36902"/>
                  <a:pt x="78581" y="33933"/>
                </a:cubicBezTo>
                <a:cubicBezTo>
                  <a:pt x="78581" y="30964"/>
                  <a:pt x="76193" y="28575"/>
                  <a:pt x="73223" y="28575"/>
                </a:cubicBezTo>
                <a:lnTo>
                  <a:pt x="33933" y="28575"/>
                </a:lnTo>
                <a:cubicBezTo>
                  <a:pt x="30964" y="28575"/>
                  <a:pt x="28575" y="30964"/>
                  <a:pt x="28575" y="33933"/>
                </a:cubicBezTo>
                <a:close/>
                <a:moveTo>
                  <a:pt x="33933" y="50006"/>
                </a:moveTo>
                <a:cubicBezTo>
                  <a:pt x="30964" y="50006"/>
                  <a:pt x="28575" y="52395"/>
                  <a:pt x="28575" y="55364"/>
                </a:cubicBezTo>
                <a:cubicBezTo>
                  <a:pt x="28575" y="58333"/>
                  <a:pt x="30964" y="60722"/>
                  <a:pt x="33933" y="60722"/>
                </a:cubicBezTo>
                <a:lnTo>
                  <a:pt x="73223" y="60722"/>
                </a:lnTo>
                <a:cubicBezTo>
                  <a:pt x="76193" y="60722"/>
                  <a:pt x="78581" y="58333"/>
                  <a:pt x="78581" y="55364"/>
                </a:cubicBezTo>
                <a:cubicBezTo>
                  <a:pt x="78581" y="52395"/>
                  <a:pt x="76193" y="50006"/>
                  <a:pt x="73223" y="50006"/>
                </a:cubicBezTo>
                <a:lnTo>
                  <a:pt x="33933" y="5000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581025" y="6286379"/>
            <a:ext cx="1128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Data Quality Assurance: Module 2 &amp; 3.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3.2 FACILITY VERIFICATION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Data Verification ที่ระดับหน่วยบริการ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571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ขั้นตอนการตรวจ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38179"/>
            <a:ext cx="5600700" cy="723900"/>
          </a:xfrm>
          <a:custGeom>
            <a:avLst/>
            <a:gdLst/>
            <a:ahLst/>
            <a:cxnLst/>
            <a:rect l="l" t="t" r="r" b="b"/>
            <a:pathLst>
              <a:path w="5600700" h="723900">
                <a:moveTo>
                  <a:pt x="76198" y="0"/>
                </a:moveTo>
                <a:lnTo>
                  <a:pt x="5524502" y="0"/>
                </a:lnTo>
                <a:cubicBezTo>
                  <a:pt x="5566557" y="0"/>
                  <a:pt x="5600700" y="34143"/>
                  <a:pt x="5600700" y="76198"/>
                </a:cubicBezTo>
                <a:lnTo>
                  <a:pt x="5600700" y="647702"/>
                </a:lnTo>
                <a:cubicBezTo>
                  <a:pt x="5600700" y="689757"/>
                  <a:pt x="5566557" y="723900"/>
                  <a:pt x="552450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33400" y="17905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95300" y="1790579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52500" y="1790579"/>
            <a:ext cx="2486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เตรียมตัว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52500" y="2019179"/>
            <a:ext cx="247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เลือกหน่วยบริการ กำหนด tracer indicators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2476379"/>
            <a:ext cx="5600700" cy="723900"/>
          </a:xfrm>
          <a:custGeom>
            <a:avLst/>
            <a:gdLst/>
            <a:ahLst/>
            <a:cxnLst/>
            <a:rect l="l" t="t" r="r" b="b"/>
            <a:pathLst>
              <a:path w="5600700" h="723900">
                <a:moveTo>
                  <a:pt x="76198" y="0"/>
                </a:moveTo>
                <a:lnTo>
                  <a:pt x="5524502" y="0"/>
                </a:lnTo>
                <a:cubicBezTo>
                  <a:pt x="5566557" y="0"/>
                  <a:pt x="5600700" y="34143"/>
                  <a:pt x="5600700" y="76198"/>
                </a:cubicBezTo>
                <a:lnTo>
                  <a:pt x="5600700" y="647702"/>
                </a:lnTo>
                <a:cubicBezTo>
                  <a:pt x="5600700" y="689757"/>
                  <a:pt x="5566557" y="723900"/>
                  <a:pt x="552450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33400" y="26287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95300" y="2628779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52500" y="2628779"/>
            <a:ext cx="207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ตรวจเอกสารต้นทาง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52500" y="2857379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OPD card, IPD record, Lab result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1000" y="3314579"/>
            <a:ext cx="5600700" cy="723900"/>
          </a:xfrm>
          <a:custGeom>
            <a:avLst/>
            <a:gdLst/>
            <a:ahLst/>
            <a:cxnLst/>
            <a:rect l="l" t="t" r="r" b="b"/>
            <a:pathLst>
              <a:path w="5600700" h="723900">
                <a:moveTo>
                  <a:pt x="76198" y="0"/>
                </a:moveTo>
                <a:lnTo>
                  <a:pt x="5524502" y="0"/>
                </a:lnTo>
                <a:cubicBezTo>
                  <a:pt x="5566557" y="0"/>
                  <a:pt x="5600700" y="34143"/>
                  <a:pt x="5600700" y="76198"/>
                </a:cubicBezTo>
                <a:lnTo>
                  <a:pt x="5600700" y="647702"/>
                </a:lnTo>
                <a:cubicBezTo>
                  <a:pt x="5600700" y="689757"/>
                  <a:pt x="5566557" y="723900"/>
                  <a:pt x="552450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33400" y="34669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95300" y="3466979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52500" y="3466979"/>
            <a:ext cx="161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เปรียบเทียบกับรายงาน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52500" y="3695579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ตรวจว่าข้อมูลตรงกันหรือไม่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1000" y="4152779"/>
            <a:ext cx="5600700" cy="723900"/>
          </a:xfrm>
          <a:custGeom>
            <a:avLst/>
            <a:gdLst/>
            <a:ahLst/>
            <a:cxnLst/>
            <a:rect l="l" t="t" r="r" b="b"/>
            <a:pathLst>
              <a:path w="5600700" h="723900">
                <a:moveTo>
                  <a:pt x="76198" y="0"/>
                </a:moveTo>
                <a:lnTo>
                  <a:pt x="5524502" y="0"/>
                </a:lnTo>
                <a:cubicBezTo>
                  <a:pt x="5566557" y="0"/>
                  <a:pt x="5600700" y="34143"/>
                  <a:pt x="5600700" y="76198"/>
                </a:cubicBezTo>
                <a:lnTo>
                  <a:pt x="5600700" y="647702"/>
                </a:lnTo>
                <a:cubicBezTo>
                  <a:pt x="5600700" y="689757"/>
                  <a:pt x="5566557" y="723900"/>
                  <a:pt x="552450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33400" y="43051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95300" y="4305179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52500" y="4305179"/>
            <a:ext cx="2105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บันทึกผลและสรุป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52500" y="4533779"/>
            <a:ext cx="209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คำนวณ % accuracy และปัญหาที่พบ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210300" y="1181100"/>
            <a:ext cx="571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Tracer Indicators ตัวอย่าง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10300" y="1638179"/>
            <a:ext cx="5600700" cy="2486025"/>
          </a:xfrm>
          <a:custGeom>
            <a:avLst/>
            <a:gdLst/>
            <a:ahLst/>
            <a:cxnLst/>
            <a:rect l="l" t="t" r="r" b="b"/>
            <a:pathLst>
              <a:path w="5600700" h="2486025">
                <a:moveTo>
                  <a:pt x="76197" y="0"/>
                </a:moveTo>
                <a:lnTo>
                  <a:pt x="5524503" y="0"/>
                </a:lnTo>
                <a:cubicBezTo>
                  <a:pt x="5566586" y="0"/>
                  <a:pt x="5600700" y="34114"/>
                  <a:pt x="5600700" y="76197"/>
                </a:cubicBezTo>
                <a:lnTo>
                  <a:pt x="5600700" y="2409828"/>
                </a:lnTo>
                <a:cubicBezTo>
                  <a:pt x="5600700" y="2451911"/>
                  <a:pt x="5566586" y="2486025"/>
                  <a:pt x="5524503" y="2486025"/>
                </a:cubicBezTo>
                <a:lnTo>
                  <a:pt x="76197" y="2486025"/>
                </a:lnTo>
                <a:cubicBezTo>
                  <a:pt x="34114" y="2486025"/>
                  <a:pt x="0" y="2451911"/>
                  <a:pt x="0" y="2409828"/>
                </a:cubicBezTo>
                <a:lnTo>
                  <a:pt x="0" y="76197"/>
                </a:lnTo>
                <a:cubicBezTo>
                  <a:pt x="0" y="34114"/>
                  <a:pt x="34114" y="0"/>
                  <a:pt x="76197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graphicFrame>
        <p:nvGraphicFramePr>
          <p:cNvPr id="2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400800" y="1828679"/>
          <a:ext cx="5219700" cy="2105028"/>
        </p:xfrm>
        <a:graphic>
          <a:graphicData uri="http://schemas.openxmlformats.org/drawingml/2006/table">
            <a:tbl>
              <a:tblPr/>
              <a:tblGrid>
                <a:gridCol w="176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Indicator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Source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Check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จำนวนผู้ป่วยนอก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OPD card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ตรงกับรายงาน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จำนวนผู้ป่วยใน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IPD record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ตรงกับรายงาน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จำนวนคลอด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Birth record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ตรงกับรายงาน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จำนวนตาย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Death certificate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ตรงกับรายงาน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การฉีดวัคซีน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Vaccine log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ตรงกับรายงาน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Shape 25"/>
          <p:cNvSpPr/>
          <p:nvPr/>
        </p:nvSpPr>
        <p:spPr>
          <a:xfrm>
            <a:off x="6214110" y="4240417"/>
            <a:ext cx="5589270" cy="426720"/>
          </a:xfrm>
          <a:custGeom>
            <a:avLst/>
            <a:gdLst/>
            <a:ahLst/>
            <a:cxnLst/>
            <a:rect l="l" t="t" r="r" b="b"/>
            <a:pathLst>
              <a:path w="5589270" h="426720">
                <a:moveTo>
                  <a:pt x="38102" y="0"/>
                </a:moveTo>
                <a:lnTo>
                  <a:pt x="5551168" y="0"/>
                </a:lnTo>
                <a:cubicBezTo>
                  <a:pt x="5572211" y="0"/>
                  <a:pt x="5589270" y="17059"/>
                  <a:pt x="5589270" y="38102"/>
                </a:cubicBezTo>
                <a:lnTo>
                  <a:pt x="5589270" y="388618"/>
                </a:lnTo>
                <a:cubicBezTo>
                  <a:pt x="5589270" y="409661"/>
                  <a:pt x="5572211" y="426720"/>
                  <a:pt x="5551168" y="426720"/>
                </a:cubicBezTo>
                <a:lnTo>
                  <a:pt x="38102" y="426720"/>
                </a:lnTo>
                <a:cubicBezTo>
                  <a:pt x="17059" y="426720"/>
                  <a:pt x="0" y="409661"/>
                  <a:pt x="0" y="38861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FEF2F2"/>
          </a:solidFill>
          <a:ln w="10160">
            <a:solidFill>
              <a:srgbClr val="8B000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6332220" y="4358525"/>
            <a:ext cx="541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หมายเหตุ:</a:t>
            </a:r>
            <a:r>
              <a:rPr lang="en-US" sz="105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เลือก tracer indicators ที่สะท้อนคุณภาพข้อมูลโดยรวม ไม่ใช่แค่ตัวชี้วัดที่ง่ายตรวจ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402431" y="498336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725" y="114300"/>
                </a:moveTo>
                <a:lnTo>
                  <a:pt x="21431" y="114300"/>
                </a:lnTo>
                <a:cubicBezTo>
                  <a:pt x="9599" y="114300"/>
                  <a:pt x="0" y="104701"/>
                  <a:pt x="0" y="92869"/>
                </a:cubicBezTo>
                <a:lnTo>
                  <a:pt x="0" y="21431"/>
                </a:lnTo>
                <a:cubicBezTo>
                  <a:pt x="0" y="9599"/>
                  <a:pt x="9599" y="0"/>
                  <a:pt x="21431" y="0"/>
                </a:cubicBezTo>
                <a:lnTo>
                  <a:pt x="89297" y="0"/>
                </a:lnTo>
                <a:cubicBezTo>
                  <a:pt x="95213" y="0"/>
                  <a:pt x="100013" y="4800"/>
                  <a:pt x="100013" y="10716"/>
                </a:cubicBezTo>
                <a:lnTo>
                  <a:pt x="100013" y="75009"/>
                </a:lnTo>
                <a:cubicBezTo>
                  <a:pt x="100013" y="79675"/>
                  <a:pt x="97021" y="83649"/>
                  <a:pt x="92869" y="85122"/>
                </a:cubicBezTo>
                <a:lnTo>
                  <a:pt x="92869" y="100013"/>
                </a:lnTo>
                <a:cubicBezTo>
                  <a:pt x="96820" y="100013"/>
                  <a:pt x="100013" y="103205"/>
                  <a:pt x="100013" y="107156"/>
                </a:cubicBezTo>
                <a:cubicBezTo>
                  <a:pt x="100013" y="111108"/>
                  <a:pt x="96820" y="114300"/>
                  <a:pt x="92869" y="114300"/>
                </a:cubicBezTo>
                <a:lnTo>
                  <a:pt x="85725" y="114300"/>
                </a:lnTo>
                <a:close/>
                <a:moveTo>
                  <a:pt x="21431" y="85725"/>
                </a:moveTo>
                <a:cubicBezTo>
                  <a:pt x="17480" y="85725"/>
                  <a:pt x="14288" y="88917"/>
                  <a:pt x="14288" y="92869"/>
                </a:cubicBezTo>
                <a:cubicBezTo>
                  <a:pt x="14288" y="96820"/>
                  <a:pt x="17480" y="100013"/>
                  <a:pt x="21431" y="100013"/>
                </a:cubicBezTo>
                <a:lnTo>
                  <a:pt x="78581" y="100013"/>
                </a:lnTo>
                <a:lnTo>
                  <a:pt x="78581" y="85725"/>
                </a:lnTo>
                <a:lnTo>
                  <a:pt x="21431" y="85725"/>
                </a:lnTo>
                <a:close/>
                <a:moveTo>
                  <a:pt x="28575" y="33933"/>
                </a:moveTo>
                <a:cubicBezTo>
                  <a:pt x="28575" y="36902"/>
                  <a:pt x="30964" y="39291"/>
                  <a:pt x="33933" y="39291"/>
                </a:cubicBezTo>
                <a:lnTo>
                  <a:pt x="73223" y="39291"/>
                </a:lnTo>
                <a:cubicBezTo>
                  <a:pt x="76193" y="39291"/>
                  <a:pt x="78581" y="36902"/>
                  <a:pt x="78581" y="33933"/>
                </a:cubicBezTo>
                <a:cubicBezTo>
                  <a:pt x="78581" y="30964"/>
                  <a:pt x="76193" y="28575"/>
                  <a:pt x="73223" y="28575"/>
                </a:cubicBezTo>
                <a:lnTo>
                  <a:pt x="33933" y="28575"/>
                </a:lnTo>
                <a:cubicBezTo>
                  <a:pt x="30964" y="28575"/>
                  <a:pt x="28575" y="30964"/>
                  <a:pt x="28575" y="33933"/>
                </a:cubicBezTo>
                <a:close/>
                <a:moveTo>
                  <a:pt x="33933" y="50006"/>
                </a:moveTo>
                <a:cubicBezTo>
                  <a:pt x="30964" y="50006"/>
                  <a:pt x="28575" y="52395"/>
                  <a:pt x="28575" y="55364"/>
                </a:cubicBezTo>
                <a:cubicBezTo>
                  <a:pt x="28575" y="58333"/>
                  <a:pt x="30964" y="60722"/>
                  <a:pt x="33933" y="60722"/>
                </a:cubicBezTo>
                <a:lnTo>
                  <a:pt x="73223" y="60722"/>
                </a:lnTo>
                <a:cubicBezTo>
                  <a:pt x="76193" y="60722"/>
                  <a:pt x="78581" y="58333"/>
                  <a:pt x="78581" y="55364"/>
                </a:cubicBezTo>
                <a:cubicBezTo>
                  <a:pt x="78581" y="52395"/>
                  <a:pt x="76193" y="50006"/>
                  <a:pt x="73223" y="50006"/>
                </a:cubicBezTo>
                <a:lnTo>
                  <a:pt x="33933" y="5000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581025" y="4952879"/>
            <a:ext cx="1128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Country-level Holistic Data Quality Assurance.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44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3.3 DESK REVIEW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Desk Review: โครงสร้างการประเมิน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984250"/>
            <a:ext cx="577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 ขั้นตอนหลัก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365149"/>
            <a:ext cx="5667375" cy="1174750"/>
          </a:xfrm>
          <a:custGeom>
            <a:avLst/>
            <a:gdLst/>
            <a:ahLst/>
            <a:cxnLst/>
            <a:rect l="l" t="t" r="r" b="b"/>
            <a:pathLst>
              <a:path w="5667375" h="1174750">
                <a:moveTo>
                  <a:pt x="31750" y="0"/>
                </a:moveTo>
                <a:lnTo>
                  <a:pt x="5603880" y="0"/>
                </a:lnTo>
                <a:cubicBezTo>
                  <a:pt x="5638947" y="0"/>
                  <a:pt x="5667375" y="28428"/>
                  <a:pt x="5667375" y="63495"/>
                </a:cubicBezTo>
                <a:lnTo>
                  <a:pt x="5667375" y="1111255"/>
                </a:lnTo>
                <a:cubicBezTo>
                  <a:pt x="5667375" y="1146322"/>
                  <a:pt x="5638947" y="1174750"/>
                  <a:pt x="5603880" y="1174750"/>
                </a:cubicBezTo>
                <a:lnTo>
                  <a:pt x="31750" y="1174750"/>
                </a:lnTo>
                <a:cubicBezTo>
                  <a:pt x="14215" y="1174750"/>
                  <a:pt x="0" y="1160535"/>
                  <a:pt x="0" y="1143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3375" y="1365149"/>
            <a:ext cx="31750" cy="1174750"/>
          </a:xfrm>
          <a:custGeom>
            <a:avLst/>
            <a:gdLst/>
            <a:ahLst/>
            <a:cxnLst/>
            <a:rect l="l" t="t" r="r" b="b"/>
            <a:pathLst>
              <a:path w="31750" h="1174750">
                <a:moveTo>
                  <a:pt x="31750" y="0"/>
                </a:moveTo>
                <a:lnTo>
                  <a:pt x="31750" y="0"/>
                </a:lnTo>
                <a:lnTo>
                  <a:pt x="31750" y="1174750"/>
                </a:lnTo>
                <a:lnTo>
                  <a:pt x="31750" y="1174750"/>
                </a:lnTo>
                <a:cubicBezTo>
                  <a:pt x="14227" y="1174750"/>
                  <a:pt x="0" y="1160523"/>
                  <a:pt x="0" y="1143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76250" y="1492149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44500" y="1492149"/>
            <a:ext cx="3810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89000" y="1555649"/>
            <a:ext cx="1849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Completeness &amp; Timeliness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89000" y="18731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ตรวจ % รายงานที่ส่งครบ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9000" y="20636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ตรวจ % รายงานที่ส่งทันเวลา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9000" y="22541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วิเคราะห์แนวโน้มการส่งข้อมูล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3375" y="2635149"/>
            <a:ext cx="5667375" cy="1174750"/>
          </a:xfrm>
          <a:custGeom>
            <a:avLst/>
            <a:gdLst/>
            <a:ahLst/>
            <a:cxnLst/>
            <a:rect l="l" t="t" r="r" b="b"/>
            <a:pathLst>
              <a:path w="5667375" h="1174750">
                <a:moveTo>
                  <a:pt x="31750" y="0"/>
                </a:moveTo>
                <a:lnTo>
                  <a:pt x="5603880" y="0"/>
                </a:lnTo>
                <a:cubicBezTo>
                  <a:pt x="5638947" y="0"/>
                  <a:pt x="5667375" y="28428"/>
                  <a:pt x="5667375" y="63495"/>
                </a:cubicBezTo>
                <a:lnTo>
                  <a:pt x="5667375" y="1111255"/>
                </a:lnTo>
                <a:cubicBezTo>
                  <a:pt x="5667375" y="1146322"/>
                  <a:pt x="5638947" y="1174750"/>
                  <a:pt x="5603880" y="1174750"/>
                </a:cubicBezTo>
                <a:lnTo>
                  <a:pt x="31750" y="1174750"/>
                </a:lnTo>
                <a:cubicBezTo>
                  <a:pt x="14215" y="1174750"/>
                  <a:pt x="0" y="1160535"/>
                  <a:pt x="0" y="1143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333375" y="2635149"/>
            <a:ext cx="31750" cy="1174750"/>
          </a:xfrm>
          <a:custGeom>
            <a:avLst/>
            <a:gdLst/>
            <a:ahLst/>
            <a:cxnLst/>
            <a:rect l="l" t="t" r="r" b="b"/>
            <a:pathLst>
              <a:path w="31750" h="1174750">
                <a:moveTo>
                  <a:pt x="31750" y="0"/>
                </a:moveTo>
                <a:lnTo>
                  <a:pt x="31750" y="0"/>
                </a:lnTo>
                <a:lnTo>
                  <a:pt x="31750" y="1174750"/>
                </a:lnTo>
                <a:lnTo>
                  <a:pt x="31750" y="1174750"/>
                </a:lnTo>
                <a:cubicBezTo>
                  <a:pt x="14227" y="1174750"/>
                  <a:pt x="0" y="1160523"/>
                  <a:pt x="0" y="1143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76250" y="2762149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44500" y="2762149"/>
            <a:ext cx="3810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89000" y="2825649"/>
            <a:ext cx="141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Internal Consistency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89000" y="31431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ตรวจ outliers และค่าผิดปกติ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89000" y="33336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ตรวจความสัมพันธ์ตัวแปร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89000" y="35241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วิเคราะห์ trend over time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3375" y="3905149"/>
            <a:ext cx="5667375" cy="1174750"/>
          </a:xfrm>
          <a:custGeom>
            <a:avLst/>
            <a:gdLst/>
            <a:ahLst/>
            <a:cxnLst/>
            <a:rect l="l" t="t" r="r" b="b"/>
            <a:pathLst>
              <a:path w="5667375" h="1174750">
                <a:moveTo>
                  <a:pt x="31750" y="0"/>
                </a:moveTo>
                <a:lnTo>
                  <a:pt x="5603880" y="0"/>
                </a:lnTo>
                <a:cubicBezTo>
                  <a:pt x="5638947" y="0"/>
                  <a:pt x="5667375" y="28428"/>
                  <a:pt x="5667375" y="63495"/>
                </a:cubicBezTo>
                <a:lnTo>
                  <a:pt x="5667375" y="1111255"/>
                </a:lnTo>
                <a:cubicBezTo>
                  <a:pt x="5667375" y="1146322"/>
                  <a:pt x="5638947" y="1174750"/>
                  <a:pt x="5603880" y="1174750"/>
                </a:cubicBezTo>
                <a:lnTo>
                  <a:pt x="31750" y="1174750"/>
                </a:lnTo>
                <a:cubicBezTo>
                  <a:pt x="14215" y="1174750"/>
                  <a:pt x="0" y="1160535"/>
                  <a:pt x="0" y="1143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333375" y="3905149"/>
            <a:ext cx="31750" cy="1174750"/>
          </a:xfrm>
          <a:custGeom>
            <a:avLst/>
            <a:gdLst/>
            <a:ahLst/>
            <a:cxnLst/>
            <a:rect l="l" t="t" r="r" b="b"/>
            <a:pathLst>
              <a:path w="31750" h="1174750">
                <a:moveTo>
                  <a:pt x="31750" y="0"/>
                </a:moveTo>
                <a:lnTo>
                  <a:pt x="31750" y="0"/>
                </a:lnTo>
                <a:lnTo>
                  <a:pt x="31750" y="1174750"/>
                </a:lnTo>
                <a:lnTo>
                  <a:pt x="31750" y="1174750"/>
                </a:lnTo>
                <a:cubicBezTo>
                  <a:pt x="14227" y="1174750"/>
                  <a:pt x="0" y="1160523"/>
                  <a:pt x="0" y="1143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76250" y="4032149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44500" y="4032149"/>
            <a:ext cx="3810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89000" y="4095649"/>
            <a:ext cx="144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External Comparison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9000" y="44131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เทียบกับ survey data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89000" y="46036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เทียบกับ WHO benchmark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9000" y="47941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เทียบกับข้อมูลปีก่อน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33375" y="5175149"/>
            <a:ext cx="5667375" cy="1174750"/>
          </a:xfrm>
          <a:custGeom>
            <a:avLst/>
            <a:gdLst/>
            <a:ahLst/>
            <a:cxnLst/>
            <a:rect l="l" t="t" r="r" b="b"/>
            <a:pathLst>
              <a:path w="5667375" h="1174750">
                <a:moveTo>
                  <a:pt x="31750" y="0"/>
                </a:moveTo>
                <a:lnTo>
                  <a:pt x="5603880" y="0"/>
                </a:lnTo>
                <a:cubicBezTo>
                  <a:pt x="5638947" y="0"/>
                  <a:pt x="5667375" y="28428"/>
                  <a:pt x="5667375" y="63495"/>
                </a:cubicBezTo>
                <a:lnTo>
                  <a:pt x="5667375" y="1111255"/>
                </a:lnTo>
                <a:cubicBezTo>
                  <a:pt x="5667375" y="1146322"/>
                  <a:pt x="5638947" y="1174750"/>
                  <a:pt x="5603880" y="1174750"/>
                </a:cubicBezTo>
                <a:lnTo>
                  <a:pt x="31750" y="1174750"/>
                </a:lnTo>
                <a:cubicBezTo>
                  <a:pt x="14215" y="1174750"/>
                  <a:pt x="0" y="1160535"/>
                  <a:pt x="0" y="1143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333375" y="5175149"/>
            <a:ext cx="31750" cy="1174750"/>
          </a:xfrm>
          <a:custGeom>
            <a:avLst/>
            <a:gdLst/>
            <a:ahLst/>
            <a:cxnLst/>
            <a:rect l="l" t="t" r="r" b="b"/>
            <a:pathLst>
              <a:path w="31750" h="1174750">
                <a:moveTo>
                  <a:pt x="31750" y="0"/>
                </a:moveTo>
                <a:lnTo>
                  <a:pt x="31750" y="0"/>
                </a:lnTo>
                <a:lnTo>
                  <a:pt x="31750" y="1174750"/>
                </a:lnTo>
                <a:lnTo>
                  <a:pt x="31750" y="1174750"/>
                </a:lnTo>
                <a:cubicBezTo>
                  <a:pt x="14227" y="1174750"/>
                  <a:pt x="0" y="1160523"/>
                  <a:pt x="0" y="1143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76250" y="5302149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444500" y="5302149"/>
            <a:ext cx="3810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89000" y="5365649"/>
            <a:ext cx="111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Population Data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89000" y="56831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ตรวจความเหมาะสมตัวหาร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89000" y="58736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ตรวจแหล่งข้อมูลประชากร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9000" y="6064149"/>
            <a:ext cx="5040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คำนวณอัตราต่างๆ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191250" y="984250"/>
            <a:ext cx="577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Flowchart การดำเนินงาน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91250" y="1365149"/>
            <a:ext cx="5683250" cy="3825875"/>
          </a:xfrm>
          <a:custGeom>
            <a:avLst/>
            <a:gdLst/>
            <a:ahLst/>
            <a:cxnLst/>
            <a:rect l="l" t="t" r="r" b="b"/>
            <a:pathLst>
              <a:path w="5683250" h="3825875">
                <a:moveTo>
                  <a:pt x="63510" y="0"/>
                </a:moveTo>
                <a:lnTo>
                  <a:pt x="5619740" y="0"/>
                </a:lnTo>
                <a:cubicBezTo>
                  <a:pt x="5654816" y="0"/>
                  <a:pt x="5683250" y="28434"/>
                  <a:pt x="5683250" y="63510"/>
                </a:cubicBezTo>
                <a:lnTo>
                  <a:pt x="5683250" y="3762365"/>
                </a:lnTo>
                <a:cubicBezTo>
                  <a:pt x="5683250" y="3797441"/>
                  <a:pt x="5654816" y="3825875"/>
                  <a:pt x="5619740" y="3825875"/>
                </a:cubicBezTo>
                <a:lnTo>
                  <a:pt x="63510" y="3825875"/>
                </a:lnTo>
                <a:cubicBezTo>
                  <a:pt x="28434" y="3825875"/>
                  <a:pt x="0" y="3797441"/>
                  <a:pt x="0" y="3762365"/>
                </a:cubicBezTo>
                <a:lnTo>
                  <a:pt x="0" y="63510"/>
                </a:lnTo>
                <a:cubicBezTo>
                  <a:pt x="0" y="28458"/>
                  <a:pt x="28458" y="0"/>
                  <a:pt x="6351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353175" y="1527074"/>
            <a:ext cx="5356225" cy="387350"/>
          </a:xfrm>
          <a:custGeom>
            <a:avLst/>
            <a:gdLst/>
            <a:ahLst/>
            <a:cxnLst/>
            <a:rect l="l" t="t" r="r" b="b"/>
            <a:pathLst>
              <a:path w="5356225" h="387350">
                <a:moveTo>
                  <a:pt x="31751" y="0"/>
                </a:moveTo>
                <a:lnTo>
                  <a:pt x="5324474" y="0"/>
                </a:lnTo>
                <a:cubicBezTo>
                  <a:pt x="5342010" y="0"/>
                  <a:pt x="5356225" y="14215"/>
                  <a:pt x="5356225" y="31751"/>
                </a:cubicBezTo>
                <a:lnTo>
                  <a:pt x="5356225" y="355599"/>
                </a:lnTo>
                <a:cubicBezTo>
                  <a:pt x="5356225" y="373135"/>
                  <a:pt x="5342010" y="387350"/>
                  <a:pt x="5324474" y="387350"/>
                </a:cubicBezTo>
                <a:lnTo>
                  <a:pt x="31751" y="387350"/>
                </a:lnTo>
                <a:cubicBezTo>
                  <a:pt x="14215" y="387350"/>
                  <a:pt x="0" y="373135"/>
                  <a:pt x="0" y="3555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419850" y="1625505"/>
            <a:ext cx="522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เริ่มต้น Desk Review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973344" y="2012854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52524" y="155835"/>
                </a:moveTo>
                <a:cubicBezTo>
                  <a:pt x="56400" y="159711"/>
                  <a:pt x="62694" y="159711"/>
                  <a:pt x="66570" y="155835"/>
                </a:cubicBezTo>
                <a:lnTo>
                  <a:pt x="116179" y="106226"/>
                </a:lnTo>
                <a:cubicBezTo>
                  <a:pt x="120055" y="102350"/>
                  <a:pt x="120055" y="96056"/>
                  <a:pt x="116179" y="92180"/>
                </a:cubicBezTo>
                <a:cubicBezTo>
                  <a:pt x="112303" y="88305"/>
                  <a:pt x="106009" y="88305"/>
                  <a:pt x="102133" y="92180"/>
                </a:cubicBezTo>
                <a:lnTo>
                  <a:pt x="69453" y="124861"/>
                </a:lnTo>
                <a:lnTo>
                  <a:pt x="69453" y="9922"/>
                </a:lnTo>
                <a:cubicBezTo>
                  <a:pt x="69453" y="4434"/>
                  <a:pt x="65019" y="0"/>
                  <a:pt x="59531" y="0"/>
                </a:cubicBezTo>
                <a:cubicBezTo>
                  <a:pt x="54043" y="0"/>
                  <a:pt x="49609" y="4434"/>
                  <a:pt x="49609" y="9922"/>
                </a:cubicBezTo>
                <a:lnTo>
                  <a:pt x="49609" y="124861"/>
                </a:lnTo>
                <a:lnTo>
                  <a:pt x="16929" y="92180"/>
                </a:lnTo>
                <a:cubicBezTo>
                  <a:pt x="13053" y="88305"/>
                  <a:pt x="6759" y="88305"/>
                  <a:pt x="2884" y="92180"/>
                </a:cubicBezTo>
                <a:cubicBezTo>
                  <a:pt x="-992" y="96056"/>
                  <a:pt x="-992" y="102350"/>
                  <a:pt x="2884" y="106226"/>
                </a:cubicBezTo>
                <a:lnTo>
                  <a:pt x="52493" y="155835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353175" y="2270029"/>
            <a:ext cx="5356225" cy="546100"/>
          </a:xfrm>
          <a:custGeom>
            <a:avLst/>
            <a:gdLst/>
            <a:ahLst/>
            <a:cxnLst/>
            <a:rect l="l" t="t" r="r" b="b"/>
            <a:pathLst>
              <a:path w="5356225" h="546100">
                <a:moveTo>
                  <a:pt x="31750" y="0"/>
                </a:moveTo>
                <a:lnTo>
                  <a:pt x="5324475" y="0"/>
                </a:lnTo>
                <a:cubicBezTo>
                  <a:pt x="5342010" y="0"/>
                  <a:pt x="5356225" y="14215"/>
                  <a:pt x="5356225" y="31750"/>
                </a:cubicBezTo>
                <a:lnTo>
                  <a:pt x="5356225" y="514350"/>
                </a:lnTo>
                <a:cubicBezTo>
                  <a:pt x="5356225" y="531885"/>
                  <a:pt x="5342010" y="546100"/>
                  <a:pt x="5324475" y="546100"/>
                </a:cubicBezTo>
                <a:lnTo>
                  <a:pt x="31750" y="546100"/>
                </a:lnTo>
                <a:cubicBezTo>
                  <a:pt x="14215" y="546100"/>
                  <a:pt x="0" y="531885"/>
                  <a:pt x="0" y="514350"/>
                </a:cubicBezTo>
                <a:lnTo>
                  <a:pt x="0" y="31750"/>
                </a:lnTo>
                <a:cubicBezTo>
                  <a:pt x="0" y="14215"/>
                  <a:pt x="14215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419850" y="2368452"/>
            <a:ext cx="522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รวบรวมข้อมูล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23819" y="2558952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รายงาน, ข้อมูลประชากร, benchmark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973344" y="2914551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52524" y="155835"/>
                </a:moveTo>
                <a:cubicBezTo>
                  <a:pt x="56400" y="159711"/>
                  <a:pt x="62694" y="159711"/>
                  <a:pt x="66570" y="155835"/>
                </a:cubicBezTo>
                <a:lnTo>
                  <a:pt x="116179" y="106226"/>
                </a:lnTo>
                <a:cubicBezTo>
                  <a:pt x="120055" y="102350"/>
                  <a:pt x="120055" y="96056"/>
                  <a:pt x="116179" y="92180"/>
                </a:cubicBezTo>
                <a:cubicBezTo>
                  <a:pt x="112303" y="88305"/>
                  <a:pt x="106009" y="88305"/>
                  <a:pt x="102133" y="92180"/>
                </a:cubicBezTo>
                <a:lnTo>
                  <a:pt x="69453" y="124861"/>
                </a:lnTo>
                <a:lnTo>
                  <a:pt x="69453" y="9922"/>
                </a:lnTo>
                <a:cubicBezTo>
                  <a:pt x="69453" y="4434"/>
                  <a:pt x="65019" y="0"/>
                  <a:pt x="59531" y="0"/>
                </a:cubicBezTo>
                <a:cubicBezTo>
                  <a:pt x="54043" y="0"/>
                  <a:pt x="49609" y="4434"/>
                  <a:pt x="49609" y="9922"/>
                </a:cubicBezTo>
                <a:lnTo>
                  <a:pt x="49609" y="124861"/>
                </a:lnTo>
                <a:lnTo>
                  <a:pt x="16929" y="92180"/>
                </a:lnTo>
                <a:cubicBezTo>
                  <a:pt x="13053" y="88305"/>
                  <a:pt x="6759" y="88305"/>
                  <a:pt x="2884" y="92180"/>
                </a:cubicBezTo>
                <a:cubicBezTo>
                  <a:pt x="-992" y="96056"/>
                  <a:pt x="-992" y="102350"/>
                  <a:pt x="2884" y="106226"/>
                </a:cubicBezTo>
                <a:lnTo>
                  <a:pt x="52493" y="155835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6353175" y="3171726"/>
            <a:ext cx="5356225" cy="387350"/>
          </a:xfrm>
          <a:custGeom>
            <a:avLst/>
            <a:gdLst/>
            <a:ahLst/>
            <a:cxnLst/>
            <a:rect l="l" t="t" r="r" b="b"/>
            <a:pathLst>
              <a:path w="5356225" h="387350">
                <a:moveTo>
                  <a:pt x="31751" y="0"/>
                </a:moveTo>
                <a:lnTo>
                  <a:pt x="5324474" y="0"/>
                </a:lnTo>
                <a:cubicBezTo>
                  <a:pt x="5342010" y="0"/>
                  <a:pt x="5356225" y="14215"/>
                  <a:pt x="5356225" y="31751"/>
                </a:cubicBezTo>
                <a:lnTo>
                  <a:pt x="5356225" y="355599"/>
                </a:lnTo>
                <a:cubicBezTo>
                  <a:pt x="5356225" y="373135"/>
                  <a:pt x="5342010" y="387350"/>
                  <a:pt x="5324474" y="387350"/>
                </a:cubicBezTo>
                <a:lnTo>
                  <a:pt x="31751" y="387350"/>
                </a:lnTo>
                <a:cubicBezTo>
                  <a:pt x="14215" y="387350"/>
                  <a:pt x="0" y="373135"/>
                  <a:pt x="0" y="3555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419850" y="3270149"/>
            <a:ext cx="522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 4 มิติ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973344" y="3657505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52524" y="155835"/>
                </a:moveTo>
                <a:cubicBezTo>
                  <a:pt x="56400" y="159711"/>
                  <a:pt x="62694" y="159711"/>
                  <a:pt x="66570" y="155835"/>
                </a:cubicBezTo>
                <a:lnTo>
                  <a:pt x="116179" y="106226"/>
                </a:lnTo>
                <a:cubicBezTo>
                  <a:pt x="120055" y="102350"/>
                  <a:pt x="120055" y="96056"/>
                  <a:pt x="116179" y="92180"/>
                </a:cubicBezTo>
                <a:cubicBezTo>
                  <a:pt x="112303" y="88305"/>
                  <a:pt x="106009" y="88305"/>
                  <a:pt x="102133" y="92180"/>
                </a:cubicBezTo>
                <a:lnTo>
                  <a:pt x="69453" y="124861"/>
                </a:lnTo>
                <a:lnTo>
                  <a:pt x="69453" y="9922"/>
                </a:lnTo>
                <a:cubicBezTo>
                  <a:pt x="69453" y="4434"/>
                  <a:pt x="65019" y="0"/>
                  <a:pt x="59531" y="0"/>
                </a:cubicBezTo>
                <a:cubicBezTo>
                  <a:pt x="54043" y="0"/>
                  <a:pt x="49609" y="4434"/>
                  <a:pt x="49609" y="9922"/>
                </a:cubicBezTo>
                <a:lnTo>
                  <a:pt x="49609" y="124861"/>
                </a:lnTo>
                <a:lnTo>
                  <a:pt x="16929" y="92180"/>
                </a:lnTo>
                <a:cubicBezTo>
                  <a:pt x="13053" y="88305"/>
                  <a:pt x="6759" y="88305"/>
                  <a:pt x="2884" y="92180"/>
                </a:cubicBezTo>
                <a:cubicBezTo>
                  <a:pt x="-992" y="96056"/>
                  <a:pt x="-992" y="102350"/>
                  <a:pt x="2884" y="106226"/>
                </a:cubicBezTo>
                <a:lnTo>
                  <a:pt x="52493" y="155835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6353175" y="3914680"/>
            <a:ext cx="5356225" cy="387350"/>
          </a:xfrm>
          <a:custGeom>
            <a:avLst/>
            <a:gdLst/>
            <a:ahLst/>
            <a:cxnLst/>
            <a:rect l="l" t="t" r="r" b="b"/>
            <a:pathLst>
              <a:path w="5356225" h="387350">
                <a:moveTo>
                  <a:pt x="31751" y="0"/>
                </a:moveTo>
                <a:lnTo>
                  <a:pt x="5324474" y="0"/>
                </a:lnTo>
                <a:cubicBezTo>
                  <a:pt x="5342010" y="0"/>
                  <a:pt x="5356225" y="14215"/>
                  <a:pt x="5356225" y="31751"/>
                </a:cubicBezTo>
                <a:lnTo>
                  <a:pt x="5356225" y="355599"/>
                </a:lnTo>
                <a:cubicBezTo>
                  <a:pt x="5356225" y="373135"/>
                  <a:pt x="5342010" y="387350"/>
                  <a:pt x="5324474" y="387350"/>
                </a:cubicBezTo>
                <a:lnTo>
                  <a:pt x="31751" y="387350"/>
                </a:lnTo>
                <a:cubicBezTo>
                  <a:pt x="14215" y="387350"/>
                  <a:pt x="0" y="373135"/>
                  <a:pt x="0" y="3555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419850" y="4013104"/>
            <a:ext cx="522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สรุปผลและจัดลำดับปัญหา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973344" y="4400452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52524" y="155835"/>
                </a:moveTo>
                <a:cubicBezTo>
                  <a:pt x="56400" y="159711"/>
                  <a:pt x="62694" y="159711"/>
                  <a:pt x="66570" y="155835"/>
                </a:cubicBezTo>
                <a:lnTo>
                  <a:pt x="116179" y="106226"/>
                </a:lnTo>
                <a:cubicBezTo>
                  <a:pt x="120055" y="102350"/>
                  <a:pt x="120055" y="96056"/>
                  <a:pt x="116179" y="92180"/>
                </a:cubicBezTo>
                <a:cubicBezTo>
                  <a:pt x="112303" y="88305"/>
                  <a:pt x="106009" y="88305"/>
                  <a:pt x="102133" y="92180"/>
                </a:cubicBezTo>
                <a:lnTo>
                  <a:pt x="69453" y="124861"/>
                </a:lnTo>
                <a:lnTo>
                  <a:pt x="69453" y="9922"/>
                </a:lnTo>
                <a:cubicBezTo>
                  <a:pt x="69453" y="4434"/>
                  <a:pt x="65019" y="0"/>
                  <a:pt x="59531" y="0"/>
                </a:cubicBezTo>
                <a:cubicBezTo>
                  <a:pt x="54043" y="0"/>
                  <a:pt x="49609" y="4434"/>
                  <a:pt x="49609" y="9922"/>
                </a:cubicBezTo>
                <a:lnTo>
                  <a:pt x="49609" y="124861"/>
                </a:lnTo>
                <a:lnTo>
                  <a:pt x="16929" y="92180"/>
                </a:lnTo>
                <a:cubicBezTo>
                  <a:pt x="13053" y="88305"/>
                  <a:pt x="6759" y="88305"/>
                  <a:pt x="2884" y="92180"/>
                </a:cubicBezTo>
                <a:cubicBezTo>
                  <a:pt x="-992" y="96056"/>
                  <a:pt x="-992" y="102350"/>
                  <a:pt x="2884" y="106226"/>
                </a:cubicBezTo>
                <a:lnTo>
                  <a:pt x="52493" y="155835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350000" y="4654452"/>
            <a:ext cx="5365750" cy="381000"/>
          </a:xfrm>
          <a:custGeom>
            <a:avLst/>
            <a:gdLst/>
            <a:ahLst/>
            <a:cxnLst/>
            <a:rect l="l" t="t" r="r" b="b"/>
            <a:pathLst>
              <a:path w="5365750" h="381000">
                <a:moveTo>
                  <a:pt x="31749" y="0"/>
                </a:moveTo>
                <a:lnTo>
                  <a:pt x="5334001" y="0"/>
                </a:lnTo>
                <a:cubicBezTo>
                  <a:pt x="5351536" y="0"/>
                  <a:pt x="5365750" y="14214"/>
                  <a:pt x="5365750" y="31749"/>
                </a:cubicBezTo>
                <a:lnTo>
                  <a:pt x="5365750" y="349251"/>
                </a:lnTo>
                <a:cubicBezTo>
                  <a:pt x="5365750" y="366786"/>
                  <a:pt x="5351536" y="381000"/>
                  <a:pt x="5334001" y="381000"/>
                </a:cubicBezTo>
                <a:lnTo>
                  <a:pt x="31749" y="381000"/>
                </a:lnTo>
                <a:cubicBezTo>
                  <a:pt x="14214" y="381000"/>
                  <a:pt x="0" y="366786"/>
                  <a:pt x="0" y="3492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413500" y="4749702"/>
            <a:ext cx="523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จัดทำ Data Quality Report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35359" y="6438801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71438" y="95250"/>
                </a:moveTo>
                <a:lnTo>
                  <a:pt x="17859" y="95250"/>
                </a:lnTo>
                <a:cubicBezTo>
                  <a:pt x="8000" y="95250"/>
                  <a:pt x="0" y="87250"/>
                  <a:pt x="0" y="77391"/>
                </a:cubicBezTo>
                <a:lnTo>
                  <a:pt x="0" y="17859"/>
                </a:lnTo>
                <a:cubicBezTo>
                  <a:pt x="0" y="8000"/>
                  <a:pt x="8000" y="0"/>
                  <a:pt x="17859" y="0"/>
                </a:cubicBezTo>
                <a:lnTo>
                  <a:pt x="74414" y="0"/>
                </a:lnTo>
                <a:cubicBezTo>
                  <a:pt x="79344" y="0"/>
                  <a:pt x="83344" y="4000"/>
                  <a:pt x="83344" y="8930"/>
                </a:cubicBezTo>
                <a:lnTo>
                  <a:pt x="83344" y="62508"/>
                </a:lnTo>
                <a:cubicBezTo>
                  <a:pt x="83344" y="66396"/>
                  <a:pt x="80851" y="69707"/>
                  <a:pt x="77391" y="70935"/>
                </a:cubicBezTo>
                <a:lnTo>
                  <a:pt x="77391" y="83344"/>
                </a:lnTo>
                <a:cubicBezTo>
                  <a:pt x="80683" y="83344"/>
                  <a:pt x="83344" y="86004"/>
                  <a:pt x="83344" y="89297"/>
                </a:cubicBezTo>
                <a:cubicBezTo>
                  <a:pt x="83344" y="92590"/>
                  <a:pt x="80683" y="95250"/>
                  <a:pt x="77391" y="95250"/>
                </a:cubicBezTo>
                <a:lnTo>
                  <a:pt x="71438" y="95250"/>
                </a:lnTo>
                <a:close/>
                <a:moveTo>
                  <a:pt x="17859" y="71438"/>
                </a:moveTo>
                <a:cubicBezTo>
                  <a:pt x="14567" y="71438"/>
                  <a:pt x="11906" y="74098"/>
                  <a:pt x="11906" y="77391"/>
                </a:cubicBezTo>
                <a:cubicBezTo>
                  <a:pt x="11906" y="80683"/>
                  <a:pt x="14567" y="83344"/>
                  <a:pt x="17859" y="83344"/>
                </a:cubicBezTo>
                <a:lnTo>
                  <a:pt x="65484" y="83344"/>
                </a:lnTo>
                <a:lnTo>
                  <a:pt x="65484" y="71438"/>
                </a:lnTo>
                <a:lnTo>
                  <a:pt x="17859" y="71438"/>
                </a:lnTo>
                <a:close/>
                <a:moveTo>
                  <a:pt x="23812" y="28277"/>
                </a:moveTo>
                <a:cubicBezTo>
                  <a:pt x="23812" y="30752"/>
                  <a:pt x="25803" y="32742"/>
                  <a:pt x="28277" y="32742"/>
                </a:cubicBezTo>
                <a:lnTo>
                  <a:pt x="61020" y="32742"/>
                </a:lnTo>
                <a:cubicBezTo>
                  <a:pt x="63494" y="32742"/>
                  <a:pt x="65484" y="30752"/>
                  <a:pt x="65484" y="28277"/>
                </a:cubicBezTo>
                <a:cubicBezTo>
                  <a:pt x="65484" y="25803"/>
                  <a:pt x="63494" y="23812"/>
                  <a:pt x="61020" y="23812"/>
                </a:cubicBezTo>
                <a:lnTo>
                  <a:pt x="28277" y="23812"/>
                </a:lnTo>
                <a:cubicBezTo>
                  <a:pt x="25803" y="23812"/>
                  <a:pt x="23812" y="25803"/>
                  <a:pt x="23812" y="28277"/>
                </a:cubicBezTo>
                <a:close/>
                <a:moveTo>
                  <a:pt x="28277" y="41672"/>
                </a:moveTo>
                <a:cubicBezTo>
                  <a:pt x="25803" y="41672"/>
                  <a:pt x="23812" y="43662"/>
                  <a:pt x="23812" y="46137"/>
                </a:cubicBezTo>
                <a:cubicBezTo>
                  <a:pt x="23812" y="48611"/>
                  <a:pt x="25803" y="50602"/>
                  <a:pt x="28277" y="50602"/>
                </a:cubicBezTo>
                <a:lnTo>
                  <a:pt x="61020" y="50602"/>
                </a:lnTo>
                <a:cubicBezTo>
                  <a:pt x="63494" y="50602"/>
                  <a:pt x="65484" y="48611"/>
                  <a:pt x="65484" y="46137"/>
                </a:cubicBezTo>
                <a:cubicBezTo>
                  <a:pt x="65484" y="43662"/>
                  <a:pt x="63494" y="41672"/>
                  <a:pt x="61020" y="41672"/>
                </a:cubicBezTo>
                <a:lnTo>
                  <a:pt x="28277" y="41672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476250" y="6413399"/>
            <a:ext cx="11445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Data Quality Assurance: Module 2 - Desk Review.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472" y="342472"/>
            <a:ext cx="11566989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b="1" kern="0" spc="47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4.1 MISSING DATA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2472" y="582202"/>
            <a:ext cx="11661169" cy="342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27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Missing Data: MCAR, MAR, MNAR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2472" y="1078787"/>
            <a:ext cx="3741506" cy="2902449"/>
          </a:xfrm>
          <a:custGeom>
            <a:avLst/>
            <a:gdLst/>
            <a:ahLst/>
            <a:cxnLst/>
            <a:rect l="l" t="t" r="r" b="b"/>
            <a:pathLst>
              <a:path w="3741506" h="2902449">
                <a:moveTo>
                  <a:pt x="34247" y="0"/>
                </a:moveTo>
                <a:lnTo>
                  <a:pt x="3707258" y="0"/>
                </a:lnTo>
                <a:cubicBezTo>
                  <a:pt x="3726173" y="0"/>
                  <a:pt x="3741506" y="15333"/>
                  <a:pt x="3741506" y="34247"/>
                </a:cubicBezTo>
                <a:lnTo>
                  <a:pt x="3741506" y="2833952"/>
                </a:lnTo>
                <a:cubicBezTo>
                  <a:pt x="3741506" y="2871782"/>
                  <a:pt x="3710838" y="2902449"/>
                  <a:pt x="3673008" y="2902449"/>
                </a:cubicBezTo>
                <a:lnTo>
                  <a:pt x="68498" y="2902449"/>
                </a:lnTo>
                <a:cubicBezTo>
                  <a:pt x="30693" y="2902449"/>
                  <a:pt x="0" y="2871757"/>
                  <a:pt x="0" y="2833952"/>
                </a:cubicBezTo>
                <a:lnTo>
                  <a:pt x="0" y="34247"/>
                </a:lnTo>
                <a:cubicBezTo>
                  <a:pt x="0" y="15346"/>
                  <a:pt x="15346" y="0"/>
                  <a:pt x="34247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42472" y="1078787"/>
            <a:ext cx="3741506" cy="34247"/>
          </a:xfrm>
          <a:custGeom>
            <a:avLst/>
            <a:gdLst/>
            <a:ahLst/>
            <a:cxnLst/>
            <a:rect l="l" t="t" r="r" b="b"/>
            <a:pathLst>
              <a:path w="3741506" h="34247">
                <a:moveTo>
                  <a:pt x="34247" y="0"/>
                </a:moveTo>
                <a:lnTo>
                  <a:pt x="3707258" y="0"/>
                </a:lnTo>
                <a:cubicBezTo>
                  <a:pt x="3726173" y="0"/>
                  <a:pt x="3741506" y="15333"/>
                  <a:pt x="3741506" y="34247"/>
                </a:cubicBezTo>
                <a:lnTo>
                  <a:pt x="3741506" y="34247"/>
                </a:lnTo>
                <a:lnTo>
                  <a:pt x="0" y="34247"/>
                </a:lnTo>
                <a:lnTo>
                  <a:pt x="0" y="34247"/>
                </a:lnTo>
                <a:cubicBezTo>
                  <a:pt x="0" y="15333"/>
                  <a:pt x="15333" y="0"/>
                  <a:pt x="34247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36652" y="1232899"/>
            <a:ext cx="3553146" cy="239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MCAR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5247" y="1575371"/>
            <a:ext cx="3595955" cy="308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22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40933" y="1883596"/>
            <a:ext cx="3544584" cy="239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13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Completely at Random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2885" y="2229492"/>
            <a:ext cx="3465816" cy="486310"/>
          </a:xfrm>
          <a:custGeom>
            <a:avLst/>
            <a:gdLst/>
            <a:ahLst/>
            <a:cxnLst/>
            <a:rect l="l" t="t" r="r" b="b"/>
            <a:pathLst>
              <a:path w="3465816" h="486310">
                <a:moveTo>
                  <a:pt x="34246" y="0"/>
                </a:moveTo>
                <a:lnTo>
                  <a:pt x="3431570" y="0"/>
                </a:lnTo>
                <a:cubicBezTo>
                  <a:pt x="3450483" y="0"/>
                  <a:pt x="3465816" y="15332"/>
                  <a:pt x="3465816" y="34246"/>
                </a:cubicBezTo>
                <a:lnTo>
                  <a:pt x="3465816" y="452064"/>
                </a:lnTo>
                <a:cubicBezTo>
                  <a:pt x="3465816" y="470978"/>
                  <a:pt x="3450483" y="486310"/>
                  <a:pt x="3431570" y="486310"/>
                </a:cubicBezTo>
                <a:lnTo>
                  <a:pt x="34246" y="486310"/>
                </a:lnTo>
                <a:cubicBezTo>
                  <a:pt x="15332" y="486310"/>
                  <a:pt x="0" y="470978"/>
                  <a:pt x="0" y="452064"/>
                </a:cubicBezTo>
                <a:lnTo>
                  <a:pt x="0" y="34246"/>
                </a:lnTo>
                <a:cubicBezTo>
                  <a:pt x="0" y="15345"/>
                  <a:pt x="15345" y="0"/>
                  <a:pt x="3424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54805" y="2301410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นิยาม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4805" y="2472646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ข้อมูลหายแบบสุ่ม ไม่เกี่ยวกับตัวแปรใดๆ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2885" y="2791151"/>
            <a:ext cx="3465816" cy="486310"/>
          </a:xfrm>
          <a:custGeom>
            <a:avLst/>
            <a:gdLst/>
            <a:ahLst/>
            <a:cxnLst/>
            <a:rect l="l" t="t" r="r" b="b"/>
            <a:pathLst>
              <a:path w="3465816" h="486310">
                <a:moveTo>
                  <a:pt x="34246" y="0"/>
                </a:moveTo>
                <a:lnTo>
                  <a:pt x="3431570" y="0"/>
                </a:lnTo>
                <a:cubicBezTo>
                  <a:pt x="3450483" y="0"/>
                  <a:pt x="3465816" y="15332"/>
                  <a:pt x="3465816" y="34246"/>
                </a:cubicBezTo>
                <a:lnTo>
                  <a:pt x="3465816" y="452064"/>
                </a:lnTo>
                <a:cubicBezTo>
                  <a:pt x="3465816" y="470978"/>
                  <a:pt x="3450483" y="486310"/>
                  <a:pt x="3431570" y="486310"/>
                </a:cubicBezTo>
                <a:lnTo>
                  <a:pt x="34246" y="486310"/>
                </a:lnTo>
                <a:cubicBezTo>
                  <a:pt x="15332" y="486310"/>
                  <a:pt x="0" y="470978"/>
                  <a:pt x="0" y="452064"/>
                </a:cubicBezTo>
                <a:lnTo>
                  <a:pt x="0" y="34246"/>
                </a:lnTo>
                <a:cubicBezTo>
                  <a:pt x="0" y="15345"/>
                  <a:pt x="15345" y="0"/>
                  <a:pt x="3424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54805" y="2863069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4805" y="3034304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เครื่องวัดน้ำหนักเสีย ข้อมูลหายแบบสุ่ม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82885" y="3352802"/>
            <a:ext cx="3465816" cy="486310"/>
          </a:xfrm>
          <a:custGeom>
            <a:avLst/>
            <a:gdLst/>
            <a:ahLst/>
            <a:cxnLst/>
            <a:rect l="l" t="t" r="r" b="b"/>
            <a:pathLst>
              <a:path w="3465816" h="486310">
                <a:moveTo>
                  <a:pt x="34246" y="0"/>
                </a:moveTo>
                <a:lnTo>
                  <a:pt x="3431570" y="0"/>
                </a:lnTo>
                <a:cubicBezTo>
                  <a:pt x="3450483" y="0"/>
                  <a:pt x="3465816" y="15332"/>
                  <a:pt x="3465816" y="34246"/>
                </a:cubicBezTo>
                <a:lnTo>
                  <a:pt x="3465816" y="452064"/>
                </a:lnTo>
                <a:cubicBezTo>
                  <a:pt x="3465816" y="470978"/>
                  <a:pt x="3450483" y="486310"/>
                  <a:pt x="3431570" y="486310"/>
                </a:cubicBezTo>
                <a:lnTo>
                  <a:pt x="34246" y="486310"/>
                </a:lnTo>
                <a:cubicBezTo>
                  <a:pt x="15332" y="486310"/>
                  <a:pt x="0" y="470978"/>
                  <a:pt x="0" y="452064"/>
                </a:cubicBezTo>
                <a:lnTo>
                  <a:pt x="0" y="34246"/>
                </a:lnTo>
                <a:cubicBezTo>
                  <a:pt x="0" y="15345"/>
                  <a:pt x="15345" y="0"/>
                  <a:pt x="3424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54805" y="3424719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การจัดการ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4805" y="3595955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Listwise deletion, Mean imputation ได้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23749" y="1078787"/>
            <a:ext cx="3741506" cy="2902449"/>
          </a:xfrm>
          <a:custGeom>
            <a:avLst/>
            <a:gdLst/>
            <a:ahLst/>
            <a:cxnLst/>
            <a:rect l="l" t="t" r="r" b="b"/>
            <a:pathLst>
              <a:path w="3741506" h="2902449">
                <a:moveTo>
                  <a:pt x="34247" y="0"/>
                </a:moveTo>
                <a:lnTo>
                  <a:pt x="3707258" y="0"/>
                </a:lnTo>
                <a:cubicBezTo>
                  <a:pt x="3726173" y="0"/>
                  <a:pt x="3741506" y="15333"/>
                  <a:pt x="3741506" y="34247"/>
                </a:cubicBezTo>
                <a:lnTo>
                  <a:pt x="3741506" y="2833952"/>
                </a:lnTo>
                <a:cubicBezTo>
                  <a:pt x="3741506" y="2871782"/>
                  <a:pt x="3710838" y="2902449"/>
                  <a:pt x="3673008" y="2902449"/>
                </a:cubicBezTo>
                <a:lnTo>
                  <a:pt x="68498" y="2902449"/>
                </a:lnTo>
                <a:cubicBezTo>
                  <a:pt x="30693" y="2902449"/>
                  <a:pt x="0" y="2871757"/>
                  <a:pt x="0" y="2833952"/>
                </a:cubicBezTo>
                <a:lnTo>
                  <a:pt x="0" y="34247"/>
                </a:lnTo>
                <a:cubicBezTo>
                  <a:pt x="0" y="15346"/>
                  <a:pt x="15346" y="0"/>
                  <a:pt x="34247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223749" y="1078787"/>
            <a:ext cx="3741506" cy="34247"/>
          </a:xfrm>
          <a:custGeom>
            <a:avLst/>
            <a:gdLst/>
            <a:ahLst/>
            <a:cxnLst/>
            <a:rect l="l" t="t" r="r" b="b"/>
            <a:pathLst>
              <a:path w="3741506" h="34247">
                <a:moveTo>
                  <a:pt x="34247" y="0"/>
                </a:moveTo>
                <a:lnTo>
                  <a:pt x="3707258" y="0"/>
                </a:lnTo>
                <a:cubicBezTo>
                  <a:pt x="3726173" y="0"/>
                  <a:pt x="3741506" y="15333"/>
                  <a:pt x="3741506" y="34247"/>
                </a:cubicBezTo>
                <a:lnTo>
                  <a:pt x="3741506" y="34247"/>
                </a:lnTo>
                <a:lnTo>
                  <a:pt x="0" y="34247"/>
                </a:lnTo>
                <a:lnTo>
                  <a:pt x="0" y="34247"/>
                </a:lnTo>
                <a:cubicBezTo>
                  <a:pt x="0" y="15333"/>
                  <a:pt x="15333" y="0"/>
                  <a:pt x="34247" y="0"/>
                </a:cubicBezTo>
                <a:close/>
              </a:path>
            </a:pathLst>
          </a:custGeom>
          <a:solidFill>
            <a:srgbClr val="F0B1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317929" y="1232899"/>
            <a:ext cx="3553146" cy="239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MAR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296524" y="1575371"/>
            <a:ext cx="3595955" cy="308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22" b="1" dirty="0">
                <a:solidFill>
                  <a:srgbClr val="D08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322210" y="1883596"/>
            <a:ext cx="3544584" cy="239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13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 Random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364162" y="2229492"/>
            <a:ext cx="3465816" cy="486310"/>
          </a:xfrm>
          <a:custGeom>
            <a:avLst/>
            <a:gdLst/>
            <a:ahLst/>
            <a:cxnLst/>
            <a:rect l="l" t="t" r="r" b="b"/>
            <a:pathLst>
              <a:path w="3465816" h="486310">
                <a:moveTo>
                  <a:pt x="34246" y="0"/>
                </a:moveTo>
                <a:lnTo>
                  <a:pt x="3431570" y="0"/>
                </a:lnTo>
                <a:cubicBezTo>
                  <a:pt x="3450483" y="0"/>
                  <a:pt x="3465816" y="15332"/>
                  <a:pt x="3465816" y="34246"/>
                </a:cubicBezTo>
                <a:lnTo>
                  <a:pt x="3465816" y="452064"/>
                </a:lnTo>
                <a:cubicBezTo>
                  <a:pt x="3465816" y="470978"/>
                  <a:pt x="3450483" y="486310"/>
                  <a:pt x="3431570" y="486310"/>
                </a:cubicBezTo>
                <a:lnTo>
                  <a:pt x="34246" y="486310"/>
                </a:lnTo>
                <a:cubicBezTo>
                  <a:pt x="15332" y="486310"/>
                  <a:pt x="0" y="470978"/>
                  <a:pt x="0" y="452064"/>
                </a:cubicBezTo>
                <a:lnTo>
                  <a:pt x="0" y="34246"/>
                </a:lnTo>
                <a:cubicBezTo>
                  <a:pt x="0" y="15345"/>
                  <a:pt x="15345" y="0"/>
                  <a:pt x="3424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436081" y="2301410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นิยาม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36081" y="2472646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ข้อมูลหายเกี่ยวกับตัวแปรที่สังเกตได้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364162" y="2791151"/>
            <a:ext cx="3465816" cy="486310"/>
          </a:xfrm>
          <a:custGeom>
            <a:avLst/>
            <a:gdLst/>
            <a:ahLst/>
            <a:cxnLst/>
            <a:rect l="l" t="t" r="r" b="b"/>
            <a:pathLst>
              <a:path w="3465816" h="486310">
                <a:moveTo>
                  <a:pt x="34246" y="0"/>
                </a:moveTo>
                <a:lnTo>
                  <a:pt x="3431570" y="0"/>
                </a:lnTo>
                <a:cubicBezTo>
                  <a:pt x="3450483" y="0"/>
                  <a:pt x="3465816" y="15332"/>
                  <a:pt x="3465816" y="34246"/>
                </a:cubicBezTo>
                <a:lnTo>
                  <a:pt x="3465816" y="452064"/>
                </a:lnTo>
                <a:cubicBezTo>
                  <a:pt x="3465816" y="470978"/>
                  <a:pt x="3450483" y="486310"/>
                  <a:pt x="3431570" y="486310"/>
                </a:cubicBezTo>
                <a:lnTo>
                  <a:pt x="34246" y="486310"/>
                </a:lnTo>
                <a:cubicBezTo>
                  <a:pt x="15332" y="486310"/>
                  <a:pt x="0" y="470978"/>
                  <a:pt x="0" y="452064"/>
                </a:cubicBezTo>
                <a:lnTo>
                  <a:pt x="0" y="34246"/>
                </a:lnTo>
                <a:cubicBezTo>
                  <a:pt x="0" y="15345"/>
                  <a:pt x="15345" y="0"/>
                  <a:pt x="3424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436081" y="2863069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36081" y="3034304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ผู้สูงอายยุไม่กรอกข้อมูลรายได้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364162" y="3352802"/>
            <a:ext cx="3465816" cy="486310"/>
          </a:xfrm>
          <a:custGeom>
            <a:avLst/>
            <a:gdLst/>
            <a:ahLst/>
            <a:cxnLst/>
            <a:rect l="l" t="t" r="r" b="b"/>
            <a:pathLst>
              <a:path w="3465816" h="486310">
                <a:moveTo>
                  <a:pt x="34246" y="0"/>
                </a:moveTo>
                <a:lnTo>
                  <a:pt x="3431570" y="0"/>
                </a:lnTo>
                <a:cubicBezTo>
                  <a:pt x="3450483" y="0"/>
                  <a:pt x="3465816" y="15332"/>
                  <a:pt x="3465816" y="34246"/>
                </a:cubicBezTo>
                <a:lnTo>
                  <a:pt x="3465816" y="452064"/>
                </a:lnTo>
                <a:cubicBezTo>
                  <a:pt x="3465816" y="470978"/>
                  <a:pt x="3450483" y="486310"/>
                  <a:pt x="3431570" y="486310"/>
                </a:cubicBezTo>
                <a:lnTo>
                  <a:pt x="34246" y="486310"/>
                </a:lnTo>
                <a:cubicBezTo>
                  <a:pt x="15332" y="486310"/>
                  <a:pt x="0" y="470978"/>
                  <a:pt x="0" y="452064"/>
                </a:cubicBezTo>
                <a:lnTo>
                  <a:pt x="0" y="34246"/>
                </a:lnTo>
                <a:cubicBezTo>
                  <a:pt x="0" y="15345"/>
                  <a:pt x="15345" y="0"/>
                  <a:pt x="3424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436081" y="3424719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การจัดการ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436081" y="3595955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Multiple imputation, MLE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05133" y="1078787"/>
            <a:ext cx="3741506" cy="2902449"/>
          </a:xfrm>
          <a:custGeom>
            <a:avLst/>
            <a:gdLst/>
            <a:ahLst/>
            <a:cxnLst/>
            <a:rect l="l" t="t" r="r" b="b"/>
            <a:pathLst>
              <a:path w="3741506" h="2902449">
                <a:moveTo>
                  <a:pt x="34247" y="0"/>
                </a:moveTo>
                <a:lnTo>
                  <a:pt x="3707258" y="0"/>
                </a:lnTo>
                <a:cubicBezTo>
                  <a:pt x="3726173" y="0"/>
                  <a:pt x="3741506" y="15333"/>
                  <a:pt x="3741506" y="34247"/>
                </a:cubicBezTo>
                <a:lnTo>
                  <a:pt x="3741506" y="2833952"/>
                </a:lnTo>
                <a:cubicBezTo>
                  <a:pt x="3741506" y="2871782"/>
                  <a:pt x="3710838" y="2902449"/>
                  <a:pt x="3673008" y="2902449"/>
                </a:cubicBezTo>
                <a:lnTo>
                  <a:pt x="68498" y="2902449"/>
                </a:lnTo>
                <a:cubicBezTo>
                  <a:pt x="30693" y="2902449"/>
                  <a:pt x="0" y="2871757"/>
                  <a:pt x="0" y="2833952"/>
                </a:cubicBezTo>
                <a:lnTo>
                  <a:pt x="0" y="34247"/>
                </a:lnTo>
                <a:cubicBezTo>
                  <a:pt x="0" y="15346"/>
                  <a:pt x="15346" y="0"/>
                  <a:pt x="34247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8105133" y="1078787"/>
            <a:ext cx="3741506" cy="34247"/>
          </a:xfrm>
          <a:custGeom>
            <a:avLst/>
            <a:gdLst/>
            <a:ahLst/>
            <a:cxnLst/>
            <a:rect l="l" t="t" r="r" b="b"/>
            <a:pathLst>
              <a:path w="3741506" h="34247">
                <a:moveTo>
                  <a:pt x="34247" y="0"/>
                </a:moveTo>
                <a:lnTo>
                  <a:pt x="3707258" y="0"/>
                </a:lnTo>
                <a:cubicBezTo>
                  <a:pt x="3726173" y="0"/>
                  <a:pt x="3741506" y="15333"/>
                  <a:pt x="3741506" y="34247"/>
                </a:cubicBezTo>
                <a:lnTo>
                  <a:pt x="3741506" y="34247"/>
                </a:lnTo>
                <a:lnTo>
                  <a:pt x="0" y="34247"/>
                </a:lnTo>
                <a:lnTo>
                  <a:pt x="0" y="34247"/>
                </a:lnTo>
                <a:cubicBezTo>
                  <a:pt x="0" y="15333"/>
                  <a:pt x="15333" y="0"/>
                  <a:pt x="34247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8199313" y="1232899"/>
            <a:ext cx="3553146" cy="239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MNAR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177908" y="1575371"/>
            <a:ext cx="3595955" cy="308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22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Missing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203594" y="1883596"/>
            <a:ext cx="3544584" cy="239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13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at Random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45547" y="2229492"/>
            <a:ext cx="3465816" cy="486310"/>
          </a:xfrm>
          <a:custGeom>
            <a:avLst/>
            <a:gdLst/>
            <a:ahLst/>
            <a:cxnLst/>
            <a:rect l="l" t="t" r="r" b="b"/>
            <a:pathLst>
              <a:path w="3465816" h="486310">
                <a:moveTo>
                  <a:pt x="34246" y="0"/>
                </a:moveTo>
                <a:lnTo>
                  <a:pt x="3431570" y="0"/>
                </a:lnTo>
                <a:cubicBezTo>
                  <a:pt x="3450483" y="0"/>
                  <a:pt x="3465816" y="15332"/>
                  <a:pt x="3465816" y="34246"/>
                </a:cubicBezTo>
                <a:lnTo>
                  <a:pt x="3465816" y="452064"/>
                </a:lnTo>
                <a:cubicBezTo>
                  <a:pt x="3465816" y="470978"/>
                  <a:pt x="3450483" y="486310"/>
                  <a:pt x="3431570" y="486310"/>
                </a:cubicBezTo>
                <a:lnTo>
                  <a:pt x="34246" y="486310"/>
                </a:lnTo>
                <a:cubicBezTo>
                  <a:pt x="15332" y="486310"/>
                  <a:pt x="0" y="470978"/>
                  <a:pt x="0" y="452064"/>
                </a:cubicBezTo>
                <a:lnTo>
                  <a:pt x="0" y="34246"/>
                </a:lnTo>
                <a:cubicBezTo>
                  <a:pt x="0" y="15345"/>
                  <a:pt x="15345" y="0"/>
                  <a:pt x="3424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8317466" y="2301410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นิยาม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317466" y="2472646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ข้อมูลหายเกี่ยวกับค่าที่หายไปเอง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245547" y="2791151"/>
            <a:ext cx="3465816" cy="486310"/>
          </a:xfrm>
          <a:custGeom>
            <a:avLst/>
            <a:gdLst/>
            <a:ahLst/>
            <a:cxnLst/>
            <a:rect l="l" t="t" r="r" b="b"/>
            <a:pathLst>
              <a:path w="3465816" h="486310">
                <a:moveTo>
                  <a:pt x="34246" y="0"/>
                </a:moveTo>
                <a:lnTo>
                  <a:pt x="3431570" y="0"/>
                </a:lnTo>
                <a:cubicBezTo>
                  <a:pt x="3450483" y="0"/>
                  <a:pt x="3465816" y="15332"/>
                  <a:pt x="3465816" y="34246"/>
                </a:cubicBezTo>
                <a:lnTo>
                  <a:pt x="3465816" y="452064"/>
                </a:lnTo>
                <a:cubicBezTo>
                  <a:pt x="3465816" y="470978"/>
                  <a:pt x="3450483" y="486310"/>
                  <a:pt x="3431570" y="486310"/>
                </a:cubicBezTo>
                <a:lnTo>
                  <a:pt x="34246" y="486310"/>
                </a:lnTo>
                <a:cubicBezTo>
                  <a:pt x="15332" y="486310"/>
                  <a:pt x="0" y="470978"/>
                  <a:pt x="0" y="452064"/>
                </a:cubicBezTo>
                <a:lnTo>
                  <a:pt x="0" y="34246"/>
                </a:lnTo>
                <a:cubicBezTo>
                  <a:pt x="0" y="15345"/>
                  <a:pt x="15345" y="0"/>
                  <a:pt x="3424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317466" y="2863069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317466" y="3034304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คนดื่มหนักไม่กรอกข้อมูลการดื่ม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245547" y="3352802"/>
            <a:ext cx="3465816" cy="486310"/>
          </a:xfrm>
          <a:custGeom>
            <a:avLst/>
            <a:gdLst/>
            <a:ahLst/>
            <a:cxnLst/>
            <a:rect l="l" t="t" r="r" b="b"/>
            <a:pathLst>
              <a:path w="3465816" h="486310">
                <a:moveTo>
                  <a:pt x="34246" y="0"/>
                </a:moveTo>
                <a:lnTo>
                  <a:pt x="3431570" y="0"/>
                </a:lnTo>
                <a:cubicBezTo>
                  <a:pt x="3450483" y="0"/>
                  <a:pt x="3465816" y="15332"/>
                  <a:pt x="3465816" y="34246"/>
                </a:cubicBezTo>
                <a:lnTo>
                  <a:pt x="3465816" y="452064"/>
                </a:lnTo>
                <a:cubicBezTo>
                  <a:pt x="3465816" y="470978"/>
                  <a:pt x="3450483" y="486310"/>
                  <a:pt x="3431570" y="486310"/>
                </a:cubicBezTo>
                <a:lnTo>
                  <a:pt x="34246" y="486310"/>
                </a:lnTo>
                <a:cubicBezTo>
                  <a:pt x="15332" y="486310"/>
                  <a:pt x="0" y="470978"/>
                  <a:pt x="0" y="452064"/>
                </a:cubicBezTo>
                <a:lnTo>
                  <a:pt x="0" y="34246"/>
                </a:lnTo>
                <a:cubicBezTo>
                  <a:pt x="0" y="15345"/>
                  <a:pt x="15345" y="0"/>
                  <a:pt x="3424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317466" y="3424719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การจัดการ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317466" y="3595955"/>
            <a:ext cx="3381910" cy="171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Sensitivity analysis, ต้องใช้ domain knowledge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42472" y="4116511"/>
            <a:ext cx="11507056" cy="2191820"/>
          </a:xfrm>
          <a:custGeom>
            <a:avLst/>
            <a:gdLst/>
            <a:ahLst/>
            <a:cxnLst/>
            <a:rect l="l" t="t" r="r" b="b"/>
            <a:pathLst>
              <a:path w="11507056" h="2191820">
                <a:moveTo>
                  <a:pt x="68494" y="0"/>
                </a:moveTo>
                <a:lnTo>
                  <a:pt x="11438562" y="0"/>
                </a:lnTo>
                <a:cubicBezTo>
                  <a:pt x="11476390" y="0"/>
                  <a:pt x="11507056" y="30666"/>
                  <a:pt x="11507056" y="68494"/>
                </a:cubicBezTo>
                <a:lnTo>
                  <a:pt x="11507056" y="2123326"/>
                </a:lnTo>
                <a:cubicBezTo>
                  <a:pt x="11507056" y="2161154"/>
                  <a:pt x="11476390" y="2191820"/>
                  <a:pt x="11438562" y="2191820"/>
                </a:cubicBezTo>
                <a:lnTo>
                  <a:pt x="68494" y="2191820"/>
                </a:lnTo>
                <a:cubicBezTo>
                  <a:pt x="30666" y="2191820"/>
                  <a:pt x="0" y="2161154"/>
                  <a:pt x="0" y="2123326"/>
                </a:cubicBezTo>
                <a:lnTo>
                  <a:pt x="0" y="68494"/>
                </a:lnTo>
                <a:cubicBezTo>
                  <a:pt x="0" y="30666"/>
                  <a:pt x="30666" y="0"/>
                  <a:pt x="68494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479461" y="4253499"/>
            <a:ext cx="11318697" cy="239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สรุปการเปรียบเทียบ</a:t>
            </a:r>
            <a:endParaRPr lang="en-US" sz="1600" dirty="0"/>
          </a:p>
        </p:txBody>
      </p:sp>
      <p:graphicFrame>
        <p:nvGraphicFramePr>
          <p:cNvPr id="4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79461" y="4595971"/>
          <a:ext cx="11233079" cy="1575370"/>
        </p:xfrm>
        <a:graphic>
          <a:graphicData uri="http://schemas.openxmlformats.org/drawingml/2006/table">
            <a:tbl>
              <a:tblPr/>
              <a:tblGrid>
                <a:gridCol w="2001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0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4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074">
                <a:tc>
                  <a:txBody>
                    <a:bodyPr/>
                    <a:lstStyle/>
                    <a:p>
                      <a:pPr algn="l"/>
                      <a:r>
                        <a:rPr lang="en-US" sz="900" b="1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ลักษณะ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MCAR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MAR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MNAR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074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ความสัมพันธ์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ไม่มี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กับตัวแปรที่สังเกตได้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กับค่าที่หายไป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074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ความยากง่าย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ง่าย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ปานกลาง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ยาก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074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วิธีจัดการ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Deletion, Simple imputation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Multiple imputation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Special methods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074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ความเสี่ยง bias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ต่ำ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ปานกลาง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สูง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68494" marB="6849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Shape 46"/>
          <p:cNvSpPr/>
          <p:nvPr/>
        </p:nvSpPr>
        <p:spPr>
          <a:xfrm>
            <a:off x="361736" y="6404225"/>
            <a:ext cx="89899" cy="102742"/>
          </a:xfrm>
          <a:custGeom>
            <a:avLst/>
            <a:gdLst/>
            <a:ahLst/>
            <a:cxnLst/>
            <a:rect l="l" t="t" r="r" b="b"/>
            <a:pathLst>
              <a:path w="89899" h="102742">
                <a:moveTo>
                  <a:pt x="77056" y="102742"/>
                </a:moveTo>
                <a:lnTo>
                  <a:pt x="19264" y="102742"/>
                </a:lnTo>
                <a:cubicBezTo>
                  <a:pt x="8629" y="102742"/>
                  <a:pt x="0" y="94113"/>
                  <a:pt x="0" y="83478"/>
                </a:cubicBezTo>
                <a:lnTo>
                  <a:pt x="0" y="19264"/>
                </a:lnTo>
                <a:cubicBezTo>
                  <a:pt x="0" y="8629"/>
                  <a:pt x="8629" y="0"/>
                  <a:pt x="19264" y="0"/>
                </a:cubicBezTo>
                <a:lnTo>
                  <a:pt x="80267" y="0"/>
                </a:lnTo>
                <a:cubicBezTo>
                  <a:pt x="85585" y="0"/>
                  <a:pt x="89899" y="4314"/>
                  <a:pt x="89899" y="9632"/>
                </a:cubicBezTo>
                <a:lnTo>
                  <a:pt x="89899" y="67424"/>
                </a:lnTo>
                <a:cubicBezTo>
                  <a:pt x="89899" y="71618"/>
                  <a:pt x="87210" y="75190"/>
                  <a:pt x="83478" y="76514"/>
                </a:cubicBezTo>
                <a:lnTo>
                  <a:pt x="83478" y="89899"/>
                </a:lnTo>
                <a:cubicBezTo>
                  <a:pt x="87029" y="89899"/>
                  <a:pt x="89899" y="92768"/>
                  <a:pt x="89899" y="96320"/>
                </a:cubicBezTo>
                <a:cubicBezTo>
                  <a:pt x="89899" y="99872"/>
                  <a:pt x="87029" y="102742"/>
                  <a:pt x="83478" y="102742"/>
                </a:cubicBezTo>
                <a:lnTo>
                  <a:pt x="77056" y="102742"/>
                </a:lnTo>
                <a:close/>
                <a:moveTo>
                  <a:pt x="19264" y="77056"/>
                </a:moveTo>
                <a:cubicBezTo>
                  <a:pt x="15712" y="77056"/>
                  <a:pt x="12843" y="79926"/>
                  <a:pt x="12843" y="83478"/>
                </a:cubicBezTo>
                <a:cubicBezTo>
                  <a:pt x="12843" y="87029"/>
                  <a:pt x="15712" y="89899"/>
                  <a:pt x="19264" y="89899"/>
                </a:cubicBezTo>
                <a:lnTo>
                  <a:pt x="70635" y="89899"/>
                </a:lnTo>
                <a:lnTo>
                  <a:pt x="70635" y="77056"/>
                </a:lnTo>
                <a:lnTo>
                  <a:pt x="19264" y="77056"/>
                </a:lnTo>
                <a:close/>
                <a:moveTo>
                  <a:pt x="25685" y="30501"/>
                </a:moveTo>
                <a:cubicBezTo>
                  <a:pt x="25685" y="33170"/>
                  <a:pt x="27833" y="35317"/>
                  <a:pt x="30501" y="35317"/>
                </a:cubicBezTo>
                <a:lnTo>
                  <a:pt x="65819" y="35317"/>
                </a:lnTo>
                <a:cubicBezTo>
                  <a:pt x="68488" y="35317"/>
                  <a:pt x="70635" y="33170"/>
                  <a:pt x="70635" y="30501"/>
                </a:cubicBezTo>
                <a:cubicBezTo>
                  <a:pt x="70635" y="27833"/>
                  <a:pt x="68488" y="25685"/>
                  <a:pt x="65819" y="25685"/>
                </a:cubicBezTo>
                <a:lnTo>
                  <a:pt x="30501" y="25685"/>
                </a:lnTo>
                <a:cubicBezTo>
                  <a:pt x="27833" y="25685"/>
                  <a:pt x="25685" y="27833"/>
                  <a:pt x="25685" y="30501"/>
                </a:cubicBezTo>
                <a:close/>
                <a:moveTo>
                  <a:pt x="30501" y="44949"/>
                </a:moveTo>
                <a:cubicBezTo>
                  <a:pt x="27833" y="44949"/>
                  <a:pt x="25685" y="47097"/>
                  <a:pt x="25685" y="49765"/>
                </a:cubicBezTo>
                <a:cubicBezTo>
                  <a:pt x="25685" y="52434"/>
                  <a:pt x="27833" y="54581"/>
                  <a:pt x="30501" y="54581"/>
                </a:cubicBezTo>
                <a:lnTo>
                  <a:pt x="65819" y="54581"/>
                </a:lnTo>
                <a:cubicBezTo>
                  <a:pt x="68488" y="54581"/>
                  <a:pt x="70635" y="52434"/>
                  <a:pt x="70635" y="49765"/>
                </a:cubicBezTo>
                <a:cubicBezTo>
                  <a:pt x="70635" y="47097"/>
                  <a:pt x="68488" y="44949"/>
                  <a:pt x="65819" y="44949"/>
                </a:cubicBezTo>
                <a:lnTo>
                  <a:pt x="30501" y="44949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7"/>
          <p:cNvSpPr/>
          <p:nvPr/>
        </p:nvSpPr>
        <p:spPr>
          <a:xfrm>
            <a:off x="517075" y="6376825"/>
            <a:ext cx="11383824" cy="1369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9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Rubin DB. Inference and missing data. Biometrika. 1976;63(3):581-592.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327" y="322327"/>
            <a:ext cx="1160375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b="1" kern="0" spc="44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4.2 OUTLIERS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2327" y="547955"/>
            <a:ext cx="11692394" cy="3223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84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ตรวจ Outliers และความผิดตรรกะ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2327" y="999212"/>
            <a:ext cx="576964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การตรวจสอบ Outliers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2327" y="1385902"/>
            <a:ext cx="5672946" cy="1531051"/>
          </a:xfrm>
          <a:custGeom>
            <a:avLst/>
            <a:gdLst/>
            <a:ahLst/>
            <a:cxnLst/>
            <a:rect l="l" t="t" r="r" b="b"/>
            <a:pathLst>
              <a:path w="5672946" h="1531051">
                <a:moveTo>
                  <a:pt x="64473" y="0"/>
                </a:moveTo>
                <a:lnTo>
                  <a:pt x="5608474" y="0"/>
                </a:lnTo>
                <a:cubicBezTo>
                  <a:pt x="5644081" y="0"/>
                  <a:pt x="5672946" y="28865"/>
                  <a:pt x="5672946" y="64473"/>
                </a:cubicBezTo>
                <a:lnTo>
                  <a:pt x="5672946" y="1466578"/>
                </a:lnTo>
                <a:cubicBezTo>
                  <a:pt x="5672946" y="1502186"/>
                  <a:pt x="5644081" y="1531051"/>
                  <a:pt x="5608474" y="1531051"/>
                </a:cubicBezTo>
                <a:lnTo>
                  <a:pt x="64473" y="1531051"/>
                </a:lnTo>
                <a:cubicBezTo>
                  <a:pt x="28865" y="1531051"/>
                  <a:pt x="0" y="1502186"/>
                  <a:pt x="0" y="1466578"/>
                </a:cubicBezTo>
                <a:lnTo>
                  <a:pt x="0" y="64473"/>
                </a:lnTo>
                <a:cubicBezTo>
                  <a:pt x="0" y="28889"/>
                  <a:pt x="28889" y="0"/>
                  <a:pt x="64473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51257" y="1514832"/>
            <a:ext cx="5479551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 Range Check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1257" y="1772693"/>
            <a:ext cx="5471492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ตรวจสอบว่าค่าอยู่ในช่วงที่เป็นไปได้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4480" y="2001545"/>
            <a:ext cx="5413474" cy="780030"/>
          </a:xfrm>
          <a:custGeom>
            <a:avLst/>
            <a:gdLst/>
            <a:ahLst/>
            <a:cxnLst/>
            <a:rect l="l" t="t" r="r" b="b"/>
            <a:pathLst>
              <a:path w="5413474" h="780030">
                <a:moveTo>
                  <a:pt x="32231" y="0"/>
                </a:moveTo>
                <a:lnTo>
                  <a:pt x="5381243" y="0"/>
                </a:lnTo>
                <a:cubicBezTo>
                  <a:pt x="5399043" y="0"/>
                  <a:pt x="5413474" y="14430"/>
                  <a:pt x="5413474" y="32231"/>
                </a:cubicBezTo>
                <a:lnTo>
                  <a:pt x="5413474" y="747799"/>
                </a:lnTo>
                <a:cubicBezTo>
                  <a:pt x="5413474" y="765600"/>
                  <a:pt x="5399043" y="780030"/>
                  <a:pt x="5381243" y="780030"/>
                </a:cubicBezTo>
                <a:lnTo>
                  <a:pt x="32231" y="780030"/>
                </a:lnTo>
                <a:cubicBezTo>
                  <a:pt x="14430" y="780030"/>
                  <a:pt x="0" y="765600"/>
                  <a:pt x="0" y="747799"/>
                </a:cubicBezTo>
                <a:lnTo>
                  <a:pt x="0" y="32231"/>
                </a:lnTo>
                <a:cubicBezTo>
                  <a:pt x="0" y="14442"/>
                  <a:pt x="14442" y="0"/>
                  <a:pt x="3223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2169" y="2069240"/>
            <a:ext cx="533450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22169" y="2230403"/>
            <a:ext cx="533450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อายุ: 0-120 ปี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22169" y="2391567"/>
            <a:ext cx="533450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น้ำหนักทารก: 500-5,000 กรัม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22169" y="2552730"/>
            <a:ext cx="533450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ความดันโลหิต: 60-250 mmHg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2327" y="3010432"/>
            <a:ext cx="5672946" cy="821933"/>
          </a:xfrm>
          <a:custGeom>
            <a:avLst/>
            <a:gdLst/>
            <a:ahLst/>
            <a:cxnLst/>
            <a:rect l="l" t="t" r="r" b="b"/>
            <a:pathLst>
              <a:path w="5672946" h="821933">
                <a:moveTo>
                  <a:pt x="64464" y="0"/>
                </a:moveTo>
                <a:lnTo>
                  <a:pt x="5608482" y="0"/>
                </a:lnTo>
                <a:cubicBezTo>
                  <a:pt x="5644085" y="0"/>
                  <a:pt x="5672946" y="28862"/>
                  <a:pt x="5672946" y="64464"/>
                </a:cubicBezTo>
                <a:lnTo>
                  <a:pt x="5672946" y="757468"/>
                </a:lnTo>
                <a:cubicBezTo>
                  <a:pt x="5672946" y="793071"/>
                  <a:pt x="5644085" y="821933"/>
                  <a:pt x="5608482" y="821933"/>
                </a:cubicBezTo>
                <a:lnTo>
                  <a:pt x="64464" y="821933"/>
                </a:lnTo>
                <a:cubicBezTo>
                  <a:pt x="28862" y="821933"/>
                  <a:pt x="0" y="793071"/>
                  <a:pt x="0" y="757468"/>
                </a:cubicBezTo>
                <a:lnTo>
                  <a:pt x="0" y="64464"/>
                </a:lnTo>
                <a:cubicBezTo>
                  <a:pt x="0" y="28862"/>
                  <a:pt x="28862" y="0"/>
                  <a:pt x="64464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51257" y="3139363"/>
            <a:ext cx="5479551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2. IQR Method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54480" y="3400447"/>
            <a:ext cx="5413474" cy="296540"/>
          </a:xfrm>
          <a:custGeom>
            <a:avLst/>
            <a:gdLst/>
            <a:ahLst/>
            <a:cxnLst/>
            <a:rect l="l" t="t" r="r" b="b"/>
            <a:pathLst>
              <a:path w="5413474" h="296540">
                <a:moveTo>
                  <a:pt x="32234" y="0"/>
                </a:moveTo>
                <a:lnTo>
                  <a:pt x="5381240" y="0"/>
                </a:lnTo>
                <a:cubicBezTo>
                  <a:pt x="5399042" y="0"/>
                  <a:pt x="5413474" y="14432"/>
                  <a:pt x="5413474" y="32234"/>
                </a:cubicBezTo>
                <a:lnTo>
                  <a:pt x="5413474" y="264306"/>
                </a:lnTo>
                <a:cubicBezTo>
                  <a:pt x="5413474" y="282109"/>
                  <a:pt x="5399042" y="296540"/>
                  <a:pt x="5381240" y="296540"/>
                </a:cubicBezTo>
                <a:lnTo>
                  <a:pt x="32234" y="296540"/>
                </a:lnTo>
                <a:cubicBezTo>
                  <a:pt x="14432" y="296540"/>
                  <a:pt x="0" y="282109"/>
                  <a:pt x="0" y="264306"/>
                </a:cubicBezTo>
                <a:lnTo>
                  <a:pt x="0" y="32234"/>
                </a:lnTo>
                <a:cubicBezTo>
                  <a:pt x="0" y="14444"/>
                  <a:pt x="14444" y="0"/>
                  <a:pt x="3223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93965" y="3468134"/>
            <a:ext cx="533450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8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Outliers &lt; Q1 - 1.5×IQR หรือ &gt; Q3 + 1.5×IQR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2327" y="3925836"/>
            <a:ext cx="5672946" cy="821933"/>
          </a:xfrm>
          <a:custGeom>
            <a:avLst/>
            <a:gdLst/>
            <a:ahLst/>
            <a:cxnLst/>
            <a:rect l="l" t="t" r="r" b="b"/>
            <a:pathLst>
              <a:path w="5672946" h="821933">
                <a:moveTo>
                  <a:pt x="64464" y="0"/>
                </a:moveTo>
                <a:lnTo>
                  <a:pt x="5608482" y="0"/>
                </a:lnTo>
                <a:cubicBezTo>
                  <a:pt x="5644085" y="0"/>
                  <a:pt x="5672946" y="28862"/>
                  <a:pt x="5672946" y="64464"/>
                </a:cubicBezTo>
                <a:lnTo>
                  <a:pt x="5672946" y="757468"/>
                </a:lnTo>
                <a:cubicBezTo>
                  <a:pt x="5672946" y="793071"/>
                  <a:pt x="5644085" y="821933"/>
                  <a:pt x="5608482" y="821933"/>
                </a:cubicBezTo>
                <a:lnTo>
                  <a:pt x="64464" y="821933"/>
                </a:lnTo>
                <a:cubicBezTo>
                  <a:pt x="28862" y="821933"/>
                  <a:pt x="0" y="793071"/>
                  <a:pt x="0" y="757468"/>
                </a:cubicBezTo>
                <a:lnTo>
                  <a:pt x="0" y="64464"/>
                </a:lnTo>
                <a:cubicBezTo>
                  <a:pt x="0" y="28862"/>
                  <a:pt x="28862" y="0"/>
                  <a:pt x="64464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451257" y="4054767"/>
            <a:ext cx="5479551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3. Z-Score Method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54480" y="4315851"/>
            <a:ext cx="5413474" cy="296540"/>
          </a:xfrm>
          <a:custGeom>
            <a:avLst/>
            <a:gdLst/>
            <a:ahLst/>
            <a:cxnLst/>
            <a:rect l="l" t="t" r="r" b="b"/>
            <a:pathLst>
              <a:path w="5413474" h="296540">
                <a:moveTo>
                  <a:pt x="32234" y="0"/>
                </a:moveTo>
                <a:lnTo>
                  <a:pt x="5381240" y="0"/>
                </a:lnTo>
                <a:cubicBezTo>
                  <a:pt x="5399042" y="0"/>
                  <a:pt x="5413474" y="14432"/>
                  <a:pt x="5413474" y="32234"/>
                </a:cubicBezTo>
                <a:lnTo>
                  <a:pt x="5413474" y="264306"/>
                </a:lnTo>
                <a:cubicBezTo>
                  <a:pt x="5413474" y="282109"/>
                  <a:pt x="5399042" y="296540"/>
                  <a:pt x="5381240" y="296540"/>
                </a:cubicBezTo>
                <a:lnTo>
                  <a:pt x="32234" y="296540"/>
                </a:lnTo>
                <a:cubicBezTo>
                  <a:pt x="14432" y="296540"/>
                  <a:pt x="0" y="282109"/>
                  <a:pt x="0" y="264306"/>
                </a:cubicBezTo>
                <a:lnTo>
                  <a:pt x="0" y="32234"/>
                </a:lnTo>
                <a:cubicBezTo>
                  <a:pt x="0" y="14444"/>
                  <a:pt x="14444" y="0"/>
                  <a:pt x="3223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93965" y="4383538"/>
            <a:ext cx="533450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8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|Z-score| &gt; 3 → Outlier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192194" y="999212"/>
            <a:ext cx="576964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Logical Consistency Checks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08311" y="1385902"/>
            <a:ext cx="5656830" cy="999212"/>
          </a:xfrm>
          <a:custGeom>
            <a:avLst/>
            <a:gdLst/>
            <a:ahLst/>
            <a:cxnLst/>
            <a:rect l="l" t="t" r="r" b="b"/>
            <a:pathLst>
              <a:path w="5656830" h="999212">
                <a:moveTo>
                  <a:pt x="32233" y="0"/>
                </a:moveTo>
                <a:lnTo>
                  <a:pt x="5592361" y="0"/>
                </a:lnTo>
                <a:cubicBezTo>
                  <a:pt x="5627966" y="0"/>
                  <a:pt x="5656830" y="28864"/>
                  <a:pt x="5656830" y="64469"/>
                </a:cubicBezTo>
                <a:lnTo>
                  <a:pt x="5656830" y="934743"/>
                </a:lnTo>
                <a:cubicBezTo>
                  <a:pt x="5656830" y="970348"/>
                  <a:pt x="5627966" y="999212"/>
                  <a:pt x="5592361" y="999212"/>
                </a:cubicBezTo>
                <a:lnTo>
                  <a:pt x="32233" y="999212"/>
                </a:lnTo>
                <a:cubicBezTo>
                  <a:pt x="14431" y="999212"/>
                  <a:pt x="0" y="984781"/>
                  <a:pt x="0" y="966980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208311" y="1385902"/>
            <a:ext cx="32233" cy="999212"/>
          </a:xfrm>
          <a:custGeom>
            <a:avLst/>
            <a:gdLst/>
            <a:ahLst/>
            <a:cxnLst/>
            <a:rect l="l" t="t" r="r" b="b"/>
            <a:pathLst>
              <a:path w="32233" h="999212">
                <a:moveTo>
                  <a:pt x="32233" y="0"/>
                </a:moveTo>
                <a:lnTo>
                  <a:pt x="32233" y="0"/>
                </a:lnTo>
                <a:lnTo>
                  <a:pt x="32233" y="999212"/>
                </a:lnTo>
                <a:lnTo>
                  <a:pt x="32233" y="999212"/>
                </a:lnTo>
                <a:cubicBezTo>
                  <a:pt x="14431" y="999212"/>
                  <a:pt x="0" y="984781"/>
                  <a:pt x="0" y="966980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353358" y="1514832"/>
            <a:ext cx="5447318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อายุครรภ์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53358" y="1772693"/>
            <a:ext cx="5439260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อายุครรภ์: 20-44 สัปดาห์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53358" y="1933857"/>
            <a:ext cx="5439260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อายุครรภ์ &lt; 37 สัปดาห์ = คลอดก่อนกำหนด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53358" y="2095020"/>
            <a:ext cx="5439260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อายุครรภ์ &gt; 42 สัปดาห์ = ครรภ์เกินกำหนด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08311" y="2481812"/>
            <a:ext cx="5656830" cy="999212"/>
          </a:xfrm>
          <a:custGeom>
            <a:avLst/>
            <a:gdLst/>
            <a:ahLst/>
            <a:cxnLst/>
            <a:rect l="l" t="t" r="r" b="b"/>
            <a:pathLst>
              <a:path w="5656830" h="999212">
                <a:moveTo>
                  <a:pt x="32233" y="0"/>
                </a:moveTo>
                <a:lnTo>
                  <a:pt x="5592361" y="0"/>
                </a:lnTo>
                <a:cubicBezTo>
                  <a:pt x="5627966" y="0"/>
                  <a:pt x="5656830" y="28864"/>
                  <a:pt x="5656830" y="64469"/>
                </a:cubicBezTo>
                <a:lnTo>
                  <a:pt x="5656830" y="934743"/>
                </a:lnTo>
                <a:cubicBezTo>
                  <a:pt x="5656830" y="970348"/>
                  <a:pt x="5627966" y="999212"/>
                  <a:pt x="5592361" y="999212"/>
                </a:cubicBezTo>
                <a:lnTo>
                  <a:pt x="32233" y="999212"/>
                </a:lnTo>
                <a:cubicBezTo>
                  <a:pt x="14431" y="999212"/>
                  <a:pt x="0" y="984781"/>
                  <a:pt x="0" y="966980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208311" y="2481812"/>
            <a:ext cx="32233" cy="999212"/>
          </a:xfrm>
          <a:custGeom>
            <a:avLst/>
            <a:gdLst/>
            <a:ahLst/>
            <a:cxnLst/>
            <a:rect l="l" t="t" r="r" b="b"/>
            <a:pathLst>
              <a:path w="32233" h="999212">
                <a:moveTo>
                  <a:pt x="32233" y="0"/>
                </a:moveTo>
                <a:lnTo>
                  <a:pt x="32233" y="0"/>
                </a:lnTo>
                <a:lnTo>
                  <a:pt x="32233" y="999212"/>
                </a:lnTo>
                <a:lnTo>
                  <a:pt x="32233" y="999212"/>
                </a:lnTo>
                <a:cubicBezTo>
                  <a:pt x="14431" y="999212"/>
                  <a:pt x="0" y="984781"/>
                  <a:pt x="0" y="966980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353358" y="2610742"/>
            <a:ext cx="5447318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วันที่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53358" y="2868604"/>
            <a:ext cx="5439260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วันรักษา ≤ วันจำหน่าย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53358" y="3029767"/>
            <a:ext cx="5439260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วันเกิด ≤ วันรักษา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53358" y="3190930"/>
            <a:ext cx="5439260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ไม่มีวันที่ในอนาคต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08311" y="3577722"/>
            <a:ext cx="5656830" cy="999212"/>
          </a:xfrm>
          <a:custGeom>
            <a:avLst/>
            <a:gdLst/>
            <a:ahLst/>
            <a:cxnLst/>
            <a:rect l="l" t="t" r="r" b="b"/>
            <a:pathLst>
              <a:path w="5656830" h="999212">
                <a:moveTo>
                  <a:pt x="32233" y="0"/>
                </a:moveTo>
                <a:lnTo>
                  <a:pt x="5592361" y="0"/>
                </a:lnTo>
                <a:cubicBezTo>
                  <a:pt x="5627966" y="0"/>
                  <a:pt x="5656830" y="28864"/>
                  <a:pt x="5656830" y="64469"/>
                </a:cubicBezTo>
                <a:lnTo>
                  <a:pt x="5656830" y="934743"/>
                </a:lnTo>
                <a:cubicBezTo>
                  <a:pt x="5656830" y="970348"/>
                  <a:pt x="5627966" y="999212"/>
                  <a:pt x="5592361" y="999212"/>
                </a:cubicBezTo>
                <a:lnTo>
                  <a:pt x="32233" y="999212"/>
                </a:lnTo>
                <a:cubicBezTo>
                  <a:pt x="14431" y="999212"/>
                  <a:pt x="0" y="984781"/>
                  <a:pt x="0" y="966980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208311" y="3577722"/>
            <a:ext cx="32233" cy="999212"/>
          </a:xfrm>
          <a:custGeom>
            <a:avLst/>
            <a:gdLst/>
            <a:ahLst/>
            <a:cxnLst/>
            <a:rect l="l" t="t" r="r" b="b"/>
            <a:pathLst>
              <a:path w="32233" h="999212">
                <a:moveTo>
                  <a:pt x="32233" y="0"/>
                </a:moveTo>
                <a:lnTo>
                  <a:pt x="32233" y="0"/>
                </a:lnTo>
                <a:lnTo>
                  <a:pt x="32233" y="999212"/>
                </a:lnTo>
                <a:lnTo>
                  <a:pt x="32233" y="999212"/>
                </a:lnTo>
                <a:cubicBezTo>
                  <a:pt x="14431" y="999212"/>
                  <a:pt x="0" y="984781"/>
                  <a:pt x="0" y="966980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353358" y="3706652"/>
            <a:ext cx="5447318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ค่า Lab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53358" y="3964514"/>
            <a:ext cx="5439260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ฮีโมโกลบิน: 5-20 g/dL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53358" y="4125677"/>
            <a:ext cx="5439260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น้ำตาลในเลือด: 50-500 mg/dL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353358" y="4286840"/>
            <a:ext cx="5439260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อุณหภูมิ: 35-42 °C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22327" y="4873481"/>
            <a:ext cx="11547347" cy="1466586"/>
          </a:xfrm>
          <a:custGeom>
            <a:avLst/>
            <a:gdLst/>
            <a:ahLst/>
            <a:cxnLst/>
            <a:rect l="l" t="t" r="r" b="b"/>
            <a:pathLst>
              <a:path w="11547347" h="1466586">
                <a:moveTo>
                  <a:pt x="64471" y="0"/>
                </a:moveTo>
                <a:lnTo>
                  <a:pt x="11482876" y="0"/>
                </a:lnTo>
                <a:cubicBezTo>
                  <a:pt x="11518482" y="0"/>
                  <a:pt x="11547347" y="28865"/>
                  <a:pt x="11547347" y="64471"/>
                </a:cubicBezTo>
                <a:lnTo>
                  <a:pt x="11547347" y="1402114"/>
                </a:lnTo>
                <a:cubicBezTo>
                  <a:pt x="11547347" y="1437721"/>
                  <a:pt x="11518482" y="1466586"/>
                  <a:pt x="11482876" y="1466586"/>
                </a:cubicBezTo>
                <a:lnTo>
                  <a:pt x="64471" y="1466586"/>
                </a:lnTo>
                <a:cubicBezTo>
                  <a:pt x="28865" y="1466586"/>
                  <a:pt x="0" y="1437721"/>
                  <a:pt x="0" y="1402114"/>
                </a:cubicBezTo>
                <a:lnTo>
                  <a:pt x="0" y="64471"/>
                </a:lnTo>
                <a:cubicBezTo>
                  <a:pt x="0" y="28865"/>
                  <a:pt x="28865" y="0"/>
                  <a:pt x="64471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1" name="Image 0" descr="https://kimi-img.moonshot.cn/pub/slides/26-02-19-02:59:43-d6b0o7oc86s2baa48m4g.png"/>
          <p:cNvPicPr>
            <a:picLocks noChangeAspect="1"/>
          </p:cNvPicPr>
          <p:nvPr/>
        </p:nvPicPr>
        <p:blipFill>
          <a:blip r:embed="rId3"/>
          <a:srcRect l="133" r="133"/>
          <a:stretch/>
        </p:blipFill>
        <p:spPr>
          <a:xfrm>
            <a:off x="451257" y="5002411"/>
            <a:ext cx="9411934" cy="1208724"/>
          </a:xfrm>
          <a:prstGeom prst="roundRect">
            <a:avLst>
              <a:gd name="adj" fmla="val 0"/>
            </a:avLst>
          </a:prstGeom>
        </p:spPr>
      </p:pic>
      <p:sp>
        <p:nvSpPr>
          <p:cNvPr id="42" name="Shape 39"/>
          <p:cNvSpPr/>
          <p:nvPr/>
        </p:nvSpPr>
        <p:spPr>
          <a:xfrm>
            <a:off x="340457" y="6430311"/>
            <a:ext cx="84611" cy="96698"/>
          </a:xfrm>
          <a:custGeom>
            <a:avLst/>
            <a:gdLst/>
            <a:ahLst/>
            <a:cxnLst/>
            <a:rect l="l" t="t" r="r" b="b"/>
            <a:pathLst>
              <a:path w="84611" h="96698">
                <a:moveTo>
                  <a:pt x="72523" y="96698"/>
                </a:moveTo>
                <a:lnTo>
                  <a:pt x="18131" y="96698"/>
                </a:lnTo>
                <a:cubicBezTo>
                  <a:pt x="8121" y="96698"/>
                  <a:pt x="0" y="88577"/>
                  <a:pt x="0" y="78567"/>
                </a:cubicBezTo>
                <a:lnTo>
                  <a:pt x="0" y="18131"/>
                </a:lnTo>
                <a:cubicBezTo>
                  <a:pt x="0" y="8121"/>
                  <a:pt x="8121" y="0"/>
                  <a:pt x="18131" y="0"/>
                </a:cubicBezTo>
                <a:lnTo>
                  <a:pt x="75545" y="0"/>
                </a:lnTo>
                <a:cubicBezTo>
                  <a:pt x="80550" y="0"/>
                  <a:pt x="84611" y="4061"/>
                  <a:pt x="84611" y="9065"/>
                </a:cubicBezTo>
                <a:lnTo>
                  <a:pt x="84611" y="63458"/>
                </a:lnTo>
                <a:cubicBezTo>
                  <a:pt x="84611" y="67405"/>
                  <a:pt x="82080" y="70767"/>
                  <a:pt x="78567" y="72014"/>
                </a:cubicBezTo>
                <a:lnTo>
                  <a:pt x="78567" y="84611"/>
                </a:lnTo>
                <a:cubicBezTo>
                  <a:pt x="81910" y="84611"/>
                  <a:pt x="84611" y="87311"/>
                  <a:pt x="84611" y="90654"/>
                </a:cubicBezTo>
                <a:cubicBezTo>
                  <a:pt x="84611" y="93997"/>
                  <a:pt x="81910" y="96698"/>
                  <a:pt x="78567" y="96698"/>
                </a:cubicBezTo>
                <a:lnTo>
                  <a:pt x="72523" y="96698"/>
                </a:lnTo>
                <a:close/>
                <a:moveTo>
                  <a:pt x="18131" y="72523"/>
                </a:moveTo>
                <a:cubicBezTo>
                  <a:pt x="14788" y="72523"/>
                  <a:pt x="12087" y="75224"/>
                  <a:pt x="12087" y="78567"/>
                </a:cubicBezTo>
                <a:cubicBezTo>
                  <a:pt x="12087" y="81910"/>
                  <a:pt x="14788" y="84611"/>
                  <a:pt x="18131" y="84611"/>
                </a:cubicBezTo>
                <a:lnTo>
                  <a:pt x="66480" y="84611"/>
                </a:lnTo>
                <a:lnTo>
                  <a:pt x="66480" y="72523"/>
                </a:lnTo>
                <a:lnTo>
                  <a:pt x="18131" y="72523"/>
                </a:lnTo>
                <a:close/>
                <a:moveTo>
                  <a:pt x="24174" y="28707"/>
                </a:moveTo>
                <a:cubicBezTo>
                  <a:pt x="24174" y="31219"/>
                  <a:pt x="26195" y="33240"/>
                  <a:pt x="28707" y="33240"/>
                </a:cubicBezTo>
                <a:lnTo>
                  <a:pt x="61947" y="33240"/>
                </a:lnTo>
                <a:cubicBezTo>
                  <a:pt x="64459" y="33240"/>
                  <a:pt x="66480" y="31219"/>
                  <a:pt x="66480" y="28707"/>
                </a:cubicBezTo>
                <a:cubicBezTo>
                  <a:pt x="66480" y="26195"/>
                  <a:pt x="64459" y="24174"/>
                  <a:pt x="61947" y="24174"/>
                </a:cubicBezTo>
                <a:lnTo>
                  <a:pt x="28707" y="24174"/>
                </a:lnTo>
                <a:cubicBezTo>
                  <a:pt x="26195" y="24174"/>
                  <a:pt x="24174" y="26195"/>
                  <a:pt x="24174" y="28707"/>
                </a:cubicBezTo>
                <a:close/>
                <a:moveTo>
                  <a:pt x="28707" y="42305"/>
                </a:moveTo>
                <a:cubicBezTo>
                  <a:pt x="26195" y="42305"/>
                  <a:pt x="24174" y="44326"/>
                  <a:pt x="24174" y="46838"/>
                </a:cubicBezTo>
                <a:cubicBezTo>
                  <a:pt x="24174" y="49350"/>
                  <a:pt x="26195" y="51371"/>
                  <a:pt x="28707" y="51371"/>
                </a:cubicBezTo>
                <a:lnTo>
                  <a:pt x="61947" y="51371"/>
                </a:lnTo>
                <a:cubicBezTo>
                  <a:pt x="64459" y="51371"/>
                  <a:pt x="66480" y="49350"/>
                  <a:pt x="66480" y="46838"/>
                </a:cubicBezTo>
                <a:cubicBezTo>
                  <a:pt x="66480" y="44326"/>
                  <a:pt x="64459" y="42305"/>
                  <a:pt x="61947" y="42305"/>
                </a:cubicBezTo>
                <a:lnTo>
                  <a:pt x="28707" y="42305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0"/>
          <p:cNvSpPr/>
          <p:nvPr/>
        </p:nvSpPr>
        <p:spPr>
          <a:xfrm>
            <a:off x="484102" y="6404532"/>
            <a:ext cx="11433920" cy="128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1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Data Quality Assurance: Module 2 - Desk Review.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850" y="374850"/>
            <a:ext cx="1150789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kern="0" spc="52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4.3 CROSS-VALIDATION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4850" y="637245"/>
            <a:ext cx="11610982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6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Cross-Validation กับแหล่งอื่น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4850" y="1162035"/>
            <a:ext cx="5725836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เทคนิค Triangulation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4850" y="1611737"/>
            <a:ext cx="5613380" cy="787185"/>
          </a:xfrm>
          <a:custGeom>
            <a:avLst/>
            <a:gdLst/>
            <a:ahLst/>
            <a:cxnLst/>
            <a:rect l="l" t="t" r="r" b="b"/>
            <a:pathLst>
              <a:path w="5613380" h="787185">
                <a:moveTo>
                  <a:pt x="74972" y="0"/>
                </a:moveTo>
                <a:lnTo>
                  <a:pt x="5538409" y="0"/>
                </a:lnTo>
                <a:cubicBezTo>
                  <a:pt x="5579815" y="0"/>
                  <a:pt x="5613380" y="33566"/>
                  <a:pt x="5613380" y="74972"/>
                </a:cubicBezTo>
                <a:lnTo>
                  <a:pt x="5613380" y="712214"/>
                </a:lnTo>
                <a:cubicBezTo>
                  <a:pt x="5613380" y="753619"/>
                  <a:pt x="5579815" y="787185"/>
                  <a:pt x="5538409" y="787185"/>
                </a:cubicBezTo>
                <a:lnTo>
                  <a:pt x="74972" y="787185"/>
                </a:lnTo>
                <a:cubicBezTo>
                  <a:pt x="33594" y="787185"/>
                  <a:pt x="0" y="753592"/>
                  <a:pt x="0" y="712214"/>
                </a:cubicBezTo>
                <a:lnTo>
                  <a:pt x="0" y="74972"/>
                </a:lnTo>
                <a:cubicBezTo>
                  <a:pt x="0" y="33566"/>
                  <a:pt x="33566" y="0"/>
                  <a:pt x="74972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52904" y="1799162"/>
            <a:ext cx="131198" cy="149940"/>
          </a:xfrm>
          <a:custGeom>
            <a:avLst/>
            <a:gdLst/>
            <a:ahLst/>
            <a:cxnLst/>
            <a:rect l="l" t="t" r="r" b="b"/>
            <a:pathLst>
              <a:path w="131198" h="149940">
                <a:moveTo>
                  <a:pt x="131198" y="60269"/>
                </a:moveTo>
                <a:cubicBezTo>
                  <a:pt x="126863" y="63139"/>
                  <a:pt x="121885" y="65452"/>
                  <a:pt x="116701" y="67297"/>
                </a:cubicBezTo>
                <a:cubicBezTo>
                  <a:pt x="102937" y="72217"/>
                  <a:pt x="84868" y="74970"/>
                  <a:pt x="65599" y="74970"/>
                </a:cubicBezTo>
                <a:cubicBezTo>
                  <a:pt x="46329" y="74970"/>
                  <a:pt x="28231" y="72188"/>
                  <a:pt x="14496" y="67297"/>
                </a:cubicBezTo>
                <a:cubicBezTo>
                  <a:pt x="9342" y="65452"/>
                  <a:pt x="4334" y="63139"/>
                  <a:pt x="0" y="60269"/>
                </a:cubicBezTo>
                <a:lnTo>
                  <a:pt x="0" y="84341"/>
                </a:lnTo>
                <a:cubicBezTo>
                  <a:pt x="0" y="97285"/>
                  <a:pt x="29373" y="107769"/>
                  <a:pt x="65599" y="107769"/>
                </a:cubicBezTo>
                <a:cubicBezTo>
                  <a:pt x="101825" y="107769"/>
                  <a:pt x="131198" y="97285"/>
                  <a:pt x="131198" y="84341"/>
                </a:cubicBezTo>
                <a:lnTo>
                  <a:pt x="131198" y="60269"/>
                </a:lnTo>
                <a:close/>
                <a:moveTo>
                  <a:pt x="131198" y="37485"/>
                </a:moveTo>
                <a:lnTo>
                  <a:pt x="131198" y="23428"/>
                </a:lnTo>
                <a:cubicBezTo>
                  <a:pt x="131198" y="10484"/>
                  <a:pt x="101825" y="0"/>
                  <a:pt x="65599" y="0"/>
                </a:cubicBezTo>
                <a:cubicBezTo>
                  <a:pt x="29373" y="0"/>
                  <a:pt x="0" y="10484"/>
                  <a:pt x="0" y="23428"/>
                </a:cubicBezTo>
                <a:lnTo>
                  <a:pt x="0" y="37485"/>
                </a:lnTo>
                <a:cubicBezTo>
                  <a:pt x="0" y="50429"/>
                  <a:pt x="29373" y="60913"/>
                  <a:pt x="65599" y="60913"/>
                </a:cubicBezTo>
                <a:cubicBezTo>
                  <a:pt x="101825" y="60913"/>
                  <a:pt x="131198" y="50429"/>
                  <a:pt x="131198" y="37485"/>
                </a:cubicBezTo>
                <a:close/>
                <a:moveTo>
                  <a:pt x="116701" y="114154"/>
                </a:moveTo>
                <a:cubicBezTo>
                  <a:pt x="102967" y="119044"/>
                  <a:pt x="84898" y="121826"/>
                  <a:pt x="65599" y="121826"/>
                </a:cubicBezTo>
                <a:cubicBezTo>
                  <a:pt x="46300" y="121826"/>
                  <a:pt x="28231" y="119044"/>
                  <a:pt x="14496" y="114154"/>
                </a:cubicBezTo>
                <a:cubicBezTo>
                  <a:pt x="9342" y="112309"/>
                  <a:pt x="4334" y="109995"/>
                  <a:pt x="0" y="107125"/>
                </a:cubicBezTo>
                <a:lnTo>
                  <a:pt x="0" y="126512"/>
                </a:lnTo>
                <a:cubicBezTo>
                  <a:pt x="0" y="139456"/>
                  <a:pt x="29373" y="149940"/>
                  <a:pt x="65599" y="149940"/>
                </a:cubicBezTo>
                <a:cubicBezTo>
                  <a:pt x="101825" y="149940"/>
                  <a:pt x="131198" y="139456"/>
                  <a:pt x="131198" y="126512"/>
                </a:cubicBezTo>
                <a:lnTo>
                  <a:pt x="131198" y="107125"/>
                </a:lnTo>
                <a:cubicBezTo>
                  <a:pt x="126863" y="109995"/>
                  <a:pt x="121885" y="112309"/>
                  <a:pt x="116701" y="11415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7535" y="1761677"/>
            <a:ext cx="514572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แหล่งข้อมูลที่ 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4790" y="2061557"/>
            <a:ext cx="537909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ข้อมูลจากหน่วยบริการ (Routine data)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097902" y="2511377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93713" y="23428"/>
                </a:moveTo>
                <a:cubicBezTo>
                  <a:pt x="93713" y="16949"/>
                  <a:pt x="88478" y="11714"/>
                  <a:pt x="81998" y="11714"/>
                </a:cubicBezTo>
                <a:cubicBezTo>
                  <a:pt x="75519" y="11714"/>
                  <a:pt x="70284" y="16949"/>
                  <a:pt x="70284" y="23428"/>
                </a:cubicBezTo>
                <a:lnTo>
                  <a:pt x="70284" y="81998"/>
                </a:lnTo>
                <a:lnTo>
                  <a:pt x="11714" y="81998"/>
                </a:lnTo>
                <a:cubicBezTo>
                  <a:pt x="5235" y="81998"/>
                  <a:pt x="0" y="87233"/>
                  <a:pt x="0" y="93713"/>
                </a:cubicBezTo>
                <a:cubicBezTo>
                  <a:pt x="0" y="100192"/>
                  <a:pt x="5235" y="105427"/>
                  <a:pt x="11714" y="105427"/>
                </a:cubicBezTo>
                <a:lnTo>
                  <a:pt x="70284" y="105427"/>
                </a:lnTo>
                <a:lnTo>
                  <a:pt x="70284" y="163997"/>
                </a:lnTo>
                <a:cubicBezTo>
                  <a:pt x="70284" y="170476"/>
                  <a:pt x="75519" y="175711"/>
                  <a:pt x="81998" y="175711"/>
                </a:cubicBezTo>
                <a:cubicBezTo>
                  <a:pt x="88478" y="175711"/>
                  <a:pt x="93713" y="170476"/>
                  <a:pt x="93713" y="163997"/>
                </a:cubicBezTo>
                <a:lnTo>
                  <a:pt x="93713" y="105427"/>
                </a:lnTo>
                <a:lnTo>
                  <a:pt x="152283" y="105427"/>
                </a:lnTo>
                <a:cubicBezTo>
                  <a:pt x="158762" y="105427"/>
                  <a:pt x="163997" y="100192"/>
                  <a:pt x="163997" y="93713"/>
                </a:cubicBezTo>
                <a:cubicBezTo>
                  <a:pt x="163997" y="87233"/>
                  <a:pt x="158762" y="81998"/>
                  <a:pt x="152283" y="81998"/>
                </a:cubicBezTo>
                <a:lnTo>
                  <a:pt x="93713" y="81998"/>
                </a:lnTo>
                <a:lnTo>
                  <a:pt x="93713" y="23428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374850" y="2811257"/>
            <a:ext cx="5613380" cy="787185"/>
          </a:xfrm>
          <a:custGeom>
            <a:avLst/>
            <a:gdLst/>
            <a:ahLst/>
            <a:cxnLst/>
            <a:rect l="l" t="t" r="r" b="b"/>
            <a:pathLst>
              <a:path w="5613380" h="787185">
                <a:moveTo>
                  <a:pt x="74972" y="0"/>
                </a:moveTo>
                <a:lnTo>
                  <a:pt x="5538409" y="0"/>
                </a:lnTo>
                <a:cubicBezTo>
                  <a:pt x="5579815" y="0"/>
                  <a:pt x="5613380" y="33566"/>
                  <a:pt x="5613380" y="74972"/>
                </a:cubicBezTo>
                <a:lnTo>
                  <a:pt x="5613380" y="712214"/>
                </a:lnTo>
                <a:cubicBezTo>
                  <a:pt x="5613380" y="753619"/>
                  <a:pt x="5579815" y="787185"/>
                  <a:pt x="5538409" y="787185"/>
                </a:cubicBezTo>
                <a:lnTo>
                  <a:pt x="74972" y="787185"/>
                </a:lnTo>
                <a:cubicBezTo>
                  <a:pt x="33594" y="787185"/>
                  <a:pt x="0" y="753592"/>
                  <a:pt x="0" y="712214"/>
                </a:cubicBezTo>
                <a:lnTo>
                  <a:pt x="0" y="74972"/>
                </a:lnTo>
                <a:cubicBezTo>
                  <a:pt x="0" y="33566"/>
                  <a:pt x="33566" y="0"/>
                  <a:pt x="74972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52904" y="2998682"/>
            <a:ext cx="131198" cy="149940"/>
          </a:xfrm>
          <a:custGeom>
            <a:avLst/>
            <a:gdLst/>
            <a:ahLst/>
            <a:cxnLst/>
            <a:rect l="l" t="t" r="r" b="b"/>
            <a:pathLst>
              <a:path w="131198" h="149940">
                <a:moveTo>
                  <a:pt x="18743" y="9371"/>
                </a:moveTo>
                <a:cubicBezTo>
                  <a:pt x="8405" y="9371"/>
                  <a:pt x="0" y="17776"/>
                  <a:pt x="0" y="28114"/>
                </a:cubicBezTo>
                <a:lnTo>
                  <a:pt x="0" y="121826"/>
                </a:lnTo>
                <a:cubicBezTo>
                  <a:pt x="0" y="132164"/>
                  <a:pt x="8405" y="140569"/>
                  <a:pt x="18743" y="140569"/>
                </a:cubicBezTo>
                <a:lnTo>
                  <a:pt x="112455" y="140569"/>
                </a:lnTo>
                <a:cubicBezTo>
                  <a:pt x="122793" y="140569"/>
                  <a:pt x="131198" y="132164"/>
                  <a:pt x="131198" y="121826"/>
                </a:cubicBezTo>
                <a:lnTo>
                  <a:pt x="131198" y="28114"/>
                </a:lnTo>
                <a:cubicBezTo>
                  <a:pt x="131198" y="17776"/>
                  <a:pt x="122793" y="9371"/>
                  <a:pt x="112455" y="9371"/>
                </a:cubicBezTo>
                <a:lnTo>
                  <a:pt x="18743" y="9371"/>
                </a:lnTo>
                <a:close/>
                <a:moveTo>
                  <a:pt x="35142" y="65599"/>
                </a:moveTo>
                <a:cubicBezTo>
                  <a:pt x="39037" y="65599"/>
                  <a:pt x="42171" y="68732"/>
                  <a:pt x="42171" y="72627"/>
                </a:cubicBezTo>
                <a:lnTo>
                  <a:pt x="42171" y="105427"/>
                </a:lnTo>
                <a:cubicBezTo>
                  <a:pt x="42171" y="109322"/>
                  <a:pt x="39037" y="112455"/>
                  <a:pt x="35142" y="112455"/>
                </a:cubicBezTo>
                <a:cubicBezTo>
                  <a:pt x="31247" y="112455"/>
                  <a:pt x="28114" y="109322"/>
                  <a:pt x="28114" y="105427"/>
                </a:cubicBezTo>
                <a:lnTo>
                  <a:pt x="28114" y="72627"/>
                </a:lnTo>
                <a:cubicBezTo>
                  <a:pt x="28114" y="68732"/>
                  <a:pt x="31247" y="65599"/>
                  <a:pt x="35142" y="65599"/>
                </a:cubicBezTo>
                <a:close/>
                <a:moveTo>
                  <a:pt x="89027" y="91370"/>
                </a:moveTo>
                <a:cubicBezTo>
                  <a:pt x="89027" y="87475"/>
                  <a:pt x="92160" y="84341"/>
                  <a:pt x="96055" y="84341"/>
                </a:cubicBezTo>
                <a:cubicBezTo>
                  <a:pt x="99950" y="84341"/>
                  <a:pt x="103084" y="87475"/>
                  <a:pt x="103084" y="91370"/>
                </a:cubicBezTo>
                <a:lnTo>
                  <a:pt x="103084" y="105427"/>
                </a:lnTo>
                <a:cubicBezTo>
                  <a:pt x="103084" y="109322"/>
                  <a:pt x="99950" y="112455"/>
                  <a:pt x="96055" y="112455"/>
                </a:cubicBezTo>
                <a:cubicBezTo>
                  <a:pt x="92160" y="112455"/>
                  <a:pt x="89027" y="109322"/>
                  <a:pt x="89027" y="105427"/>
                </a:cubicBezTo>
                <a:lnTo>
                  <a:pt x="89027" y="91370"/>
                </a:lnTo>
                <a:close/>
                <a:moveTo>
                  <a:pt x="65599" y="37485"/>
                </a:moveTo>
                <a:cubicBezTo>
                  <a:pt x="69494" y="37485"/>
                  <a:pt x="72627" y="40619"/>
                  <a:pt x="72627" y="44513"/>
                </a:cubicBezTo>
                <a:lnTo>
                  <a:pt x="72627" y="105427"/>
                </a:lnTo>
                <a:cubicBezTo>
                  <a:pt x="72627" y="109322"/>
                  <a:pt x="69494" y="112455"/>
                  <a:pt x="65599" y="112455"/>
                </a:cubicBezTo>
                <a:cubicBezTo>
                  <a:pt x="61704" y="112455"/>
                  <a:pt x="58570" y="109322"/>
                  <a:pt x="58570" y="105427"/>
                </a:cubicBezTo>
                <a:lnTo>
                  <a:pt x="58570" y="44513"/>
                </a:lnTo>
                <a:cubicBezTo>
                  <a:pt x="58570" y="40619"/>
                  <a:pt x="61704" y="37485"/>
                  <a:pt x="65599" y="3748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67535" y="2961197"/>
            <a:ext cx="514572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แหล่งข้อมูลที่ 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24790" y="3261077"/>
            <a:ext cx="537909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ข้อมูลจากการสำรวจ (Survey data)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097902" y="3710897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93713" y="23428"/>
                </a:moveTo>
                <a:cubicBezTo>
                  <a:pt x="93713" y="16949"/>
                  <a:pt x="88478" y="11714"/>
                  <a:pt x="81998" y="11714"/>
                </a:cubicBezTo>
                <a:cubicBezTo>
                  <a:pt x="75519" y="11714"/>
                  <a:pt x="70284" y="16949"/>
                  <a:pt x="70284" y="23428"/>
                </a:cubicBezTo>
                <a:lnTo>
                  <a:pt x="70284" y="81998"/>
                </a:lnTo>
                <a:lnTo>
                  <a:pt x="11714" y="81998"/>
                </a:lnTo>
                <a:cubicBezTo>
                  <a:pt x="5235" y="81998"/>
                  <a:pt x="0" y="87233"/>
                  <a:pt x="0" y="93713"/>
                </a:cubicBezTo>
                <a:cubicBezTo>
                  <a:pt x="0" y="100192"/>
                  <a:pt x="5235" y="105427"/>
                  <a:pt x="11714" y="105427"/>
                </a:cubicBezTo>
                <a:lnTo>
                  <a:pt x="70284" y="105427"/>
                </a:lnTo>
                <a:lnTo>
                  <a:pt x="70284" y="163997"/>
                </a:lnTo>
                <a:cubicBezTo>
                  <a:pt x="70284" y="170476"/>
                  <a:pt x="75519" y="175711"/>
                  <a:pt x="81998" y="175711"/>
                </a:cubicBezTo>
                <a:cubicBezTo>
                  <a:pt x="88478" y="175711"/>
                  <a:pt x="93713" y="170476"/>
                  <a:pt x="93713" y="163997"/>
                </a:cubicBezTo>
                <a:lnTo>
                  <a:pt x="93713" y="105427"/>
                </a:lnTo>
                <a:lnTo>
                  <a:pt x="152283" y="105427"/>
                </a:lnTo>
                <a:cubicBezTo>
                  <a:pt x="158762" y="105427"/>
                  <a:pt x="163997" y="100192"/>
                  <a:pt x="163997" y="93713"/>
                </a:cubicBezTo>
                <a:cubicBezTo>
                  <a:pt x="163997" y="87233"/>
                  <a:pt x="158762" y="81998"/>
                  <a:pt x="152283" y="81998"/>
                </a:cubicBezTo>
                <a:lnTo>
                  <a:pt x="93713" y="81998"/>
                </a:lnTo>
                <a:lnTo>
                  <a:pt x="93713" y="23428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74850" y="4010777"/>
            <a:ext cx="5613380" cy="787185"/>
          </a:xfrm>
          <a:custGeom>
            <a:avLst/>
            <a:gdLst/>
            <a:ahLst/>
            <a:cxnLst/>
            <a:rect l="l" t="t" r="r" b="b"/>
            <a:pathLst>
              <a:path w="5613380" h="787185">
                <a:moveTo>
                  <a:pt x="74972" y="0"/>
                </a:moveTo>
                <a:lnTo>
                  <a:pt x="5538409" y="0"/>
                </a:lnTo>
                <a:cubicBezTo>
                  <a:pt x="5579815" y="0"/>
                  <a:pt x="5613380" y="33566"/>
                  <a:pt x="5613380" y="74972"/>
                </a:cubicBezTo>
                <a:lnTo>
                  <a:pt x="5613380" y="712214"/>
                </a:lnTo>
                <a:cubicBezTo>
                  <a:pt x="5613380" y="753619"/>
                  <a:pt x="5579815" y="787185"/>
                  <a:pt x="5538409" y="787185"/>
                </a:cubicBezTo>
                <a:lnTo>
                  <a:pt x="74972" y="787185"/>
                </a:lnTo>
                <a:cubicBezTo>
                  <a:pt x="33594" y="787185"/>
                  <a:pt x="0" y="753592"/>
                  <a:pt x="0" y="712214"/>
                </a:cubicBezTo>
                <a:lnTo>
                  <a:pt x="0" y="74972"/>
                </a:lnTo>
                <a:cubicBezTo>
                  <a:pt x="0" y="33566"/>
                  <a:pt x="33566" y="0"/>
                  <a:pt x="74972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43533" y="4198202"/>
            <a:ext cx="149940" cy="149940"/>
          </a:xfrm>
          <a:custGeom>
            <a:avLst/>
            <a:gdLst/>
            <a:ahLst/>
            <a:cxnLst/>
            <a:rect l="l" t="t" r="r" b="b"/>
            <a:pathLst>
              <a:path w="149940" h="149940">
                <a:moveTo>
                  <a:pt x="103054" y="81998"/>
                </a:moveTo>
                <a:lnTo>
                  <a:pt x="47149" y="81998"/>
                </a:lnTo>
                <a:cubicBezTo>
                  <a:pt x="47998" y="100887"/>
                  <a:pt x="52186" y="118283"/>
                  <a:pt x="58131" y="131022"/>
                </a:cubicBezTo>
                <a:cubicBezTo>
                  <a:pt x="61470" y="138197"/>
                  <a:pt x="65072" y="143263"/>
                  <a:pt x="68410" y="146367"/>
                </a:cubicBezTo>
                <a:cubicBezTo>
                  <a:pt x="71690" y="149442"/>
                  <a:pt x="73945" y="149940"/>
                  <a:pt x="75116" y="149940"/>
                </a:cubicBezTo>
                <a:cubicBezTo>
                  <a:pt x="76288" y="149940"/>
                  <a:pt x="78543" y="149442"/>
                  <a:pt x="81823" y="146367"/>
                </a:cubicBezTo>
                <a:cubicBezTo>
                  <a:pt x="85161" y="143263"/>
                  <a:pt x="88763" y="138167"/>
                  <a:pt x="92102" y="131022"/>
                </a:cubicBezTo>
                <a:cubicBezTo>
                  <a:pt x="98047" y="118283"/>
                  <a:pt x="102235" y="100887"/>
                  <a:pt x="103084" y="81998"/>
                </a:cubicBezTo>
                <a:close/>
                <a:moveTo>
                  <a:pt x="47120" y="67942"/>
                </a:moveTo>
                <a:lnTo>
                  <a:pt x="103025" y="67942"/>
                </a:lnTo>
                <a:cubicBezTo>
                  <a:pt x="102205" y="49053"/>
                  <a:pt x="98017" y="31657"/>
                  <a:pt x="92073" y="18918"/>
                </a:cubicBezTo>
                <a:cubicBezTo>
                  <a:pt x="88734" y="11773"/>
                  <a:pt x="85132" y="6677"/>
                  <a:pt x="81793" y="3573"/>
                </a:cubicBezTo>
                <a:cubicBezTo>
                  <a:pt x="78514" y="498"/>
                  <a:pt x="76259" y="0"/>
                  <a:pt x="75087" y="0"/>
                </a:cubicBezTo>
                <a:cubicBezTo>
                  <a:pt x="73916" y="0"/>
                  <a:pt x="71661" y="498"/>
                  <a:pt x="68381" y="3573"/>
                </a:cubicBezTo>
                <a:cubicBezTo>
                  <a:pt x="65042" y="6677"/>
                  <a:pt x="61440" y="11773"/>
                  <a:pt x="58102" y="18918"/>
                </a:cubicBezTo>
                <a:cubicBezTo>
                  <a:pt x="52157" y="31657"/>
                  <a:pt x="47969" y="49053"/>
                  <a:pt x="47120" y="67942"/>
                </a:cubicBezTo>
                <a:close/>
                <a:moveTo>
                  <a:pt x="33063" y="67942"/>
                </a:moveTo>
                <a:cubicBezTo>
                  <a:pt x="34088" y="42873"/>
                  <a:pt x="40560" y="19592"/>
                  <a:pt x="50019" y="4305"/>
                </a:cubicBezTo>
                <a:cubicBezTo>
                  <a:pt x="23047" y="13852"/>
                  <a:pt x="3192" y="38422"/>
                  <a:pt x="439" y="67942"/>
                </a:cubicBezTo>
                <a:lnTo>
                  <a:pt x="33063" y="67942"/>
                </a:lnTo>
                <a:close/>
                <a:moveTo>
                  <a:pt x="439" y="81998"/>
                </a:moveTo>
                <a:cubicBezTo>
                  <a:pt x="3192" y="111518"/>
                  <a:pt x="23047" y="136088"/>
                  <a:pt x="50019" y="145635"/>
                </a:cubicBezTo>
                <a:cubicBezTo>
                  <a:pt x="40560" y="130348"/>
                  <a:pt x="34088" y="107067"/>
                  <a:pt x="33063" y="81998"/>
                </a:cubicBezTo>
                <a:lnTo>
                  <a:pt x="439" y="81998"/>
                </a:lnTo>
                <a:close/>
                <a:moveTo>
                  <a:pt x="117111" y="81998"/>
                </a:moveTo>
                <a:cubicBezTo>
                  <a:pt x="116086" y="107067"/>
                  <a:pt x="109614" y="130348"/>
                  <a:pt x="100155" y="145635"/>
                </a:cubicBezTo>
                <a:cubicBezTo>
                  <a:pt x="127127" y="136059"/>
                  <a:pt x="146982" y="111518"/>
                  <a:pt x="149735" y="81998"/>
                </a:cubicBezTo>
                <a:lnTo>
                  <a:pt x="117111" y="81998"/>
                </a:lnTo>
                <a:close/>
                <a:moveTo>
                  <a:pt x="149735" y="67942"/>
                </a:moveTo>
                <a:cubicBezTo>
                  <a:pt x="146982" y="38422"/>
                  <a:pt x="127127" y="13852"/>
                  <a:pt x="100155" y="4305"/>
                </a:cubicBezTo>
                <a:cubicBezTo>
                  <a:pt x="109614" y="19592"/>
                  <a:pt x="116086" y="42873"/>
                  <a:pt x="117111" y="67942"/>
                </a:cubicBezTo>
                <a:lnTo>
                  <a:pt x="149735" y="6794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67535" y="4160717"/>
            <a:ext cx="514572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แหล่งข้อมูลที่ 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24790" y="4460597"/>
            <a:ext cx="537909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ข้อมูลมาตรฐานสากล (WHO benchmark)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109616" y="4910418"/>
            <a:ext cx="140569" cy="187425"/>
          </a:xfrm>
          <a:custGeom>
            <a:avLst/>
            <a:gdLst/>
            <a:ahLst/>
            <a:cxnLst/>
            <a:rect l="l" t="t" r="r" b="b"/>
            <a:pathLst>
              <a:path w="140569" h="187425">
                <a:moveTo>
                  <a:pt x="62011" y="183984"/>
                </a:moveTo>
                <a:cubicBezTo>
                  <a:pt x="66587" y="188560"/>
                  <a:pt x="74018" y="188560"/>
                  <a:pt x="78594" y="183984"/>
                </a:cubicBezTo>
                <a:lnTo>
                  <a:pt x="137164" y="125414"/>
                </a:lnTo>
                <a:cubicBezTo>
                  <a:pt x="141740" y="120838"/>
                  <a:pt x="141740" y="113407"/>
                  <a:pt x="137164" y="108831"/>
                </a:cubicBezTo>
                <a:cubicBezTo>
                  <a:pt x="132589" y="104255"/>
                  <a:pt x="125157" y="104255"/>
                  <a:pt x="120582" y="108831"/>
                </a:cubicBezTo>
                <a:lnTo>
                  <a:pt x="81998" y="147414"/>
                </a:lnTo>
                <a:lnTo>
                  <a:pt x="81998" y="11714"/>
                </a:lnTo>
                <a:cubicBezTo>
                  <a:pt x="81998" y="5235"/>
                  <a:pt x="76764" y="0"/>
                  <a:pt x="70284" y="0"/>
                </a:cubicBezTo>
                <a:cubicBezTo>
                  <a:pt x="63805" y="0"/>
                  <a:pt x="58570" y="5235"/>
                  <a:pt x="58570" y="11714"/>
                </a:cubicBezTo>
                <a:lnTo>
                  <a:pt x="58570" y="147414"/>
                </a:lnTo>
                <a:lnTo>
                  <a:pt x="19987" y="108831"/>
                </a:lnTo>
                <a:cubicBezTo>
                  <a:pt x="15411" y="104255"/>
                  <a:pt x="7980" y="104255"/>
                  <a:pt x="3404" y="108831"/>
                </a:cubicBezTo>
                <a:cubicBezTo>
                  <a:pt x="-1171" y="113407"/>
                  <a:pt x="-1171" y="120838"/>
                  <a:pt x="3404" y="125414"/>
                </a:cubicBezTo>
                <a:lnTo>
                  <a:pt x="61975" y="183984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374850" y="5210298"/>
            <a:ext cx="5613380" cy="449820"/>
          </a:xfrm>
          <a:custGeom>
            <a:avLst/>
            <a:gdLst/>
            <a:ahLst/>
            <a:cxnLst/>
            <a:rect l="l" t="t" r="r" b="b"/>
            <a:pathLst>
              <a:path w="5613380" h="449820">
                <a:moveTo>
                  <a:pt x="37484" y="0"/>
                </a:moveTo>
                <a:lnTo>
                  <a:pt x="5575897" y="0"/>
                </a:lnTo>
                <a:cubicBezTo>
                  <a:pt x="5596599" y="0"/>
                  <a:pt x="5613380" y="16782"/>
                  <a:pt x="5613380" y="37484"/>
                </a:cubicBezTo>
                <a:lnTo>
                  <a:pt x="5613380" y="412337"/>
                </a:lnTo>
                <a:cubicBezTo>
                  <a:pt x="5613380" y="433038"/>
                  <a:pt x="5596599" y="449820"/>
                  <a:pt x="5575897" y="449820"/>
                </a:cubicBezTo>
                <a:lnTo>
                  <a:pt x="37484" y="449820"/>
                </a:lnTo>
                <a:cubicBezTo>
                  <a:pt x="16782" y="449820"/>
                  <a:pt x="0" y="433038"/>
                  <a:pt x="0" y="412337"/>
                </a:cubicBezTo>
                <a:lnTo>
                  <a:pt x="0" y="37484"/>
                </a:lnTo>
                <a:cubicBezTo>
                  <a:pt x="0" y="16796"/>
                  <a:pt x="16796" y="0"/>
                  <a:pt x="37484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449820" y="5322753"/>
            <a:ext cx="546344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ยืนยันความน่าเชื่อถือ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209978" y="1162035"/>
            <a:ext cx="5725836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ตัวอย่างการเปรียบเทียบ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09978" y="1611737"/>
            <a:ext cx="5613380" cy="2923831"/>
          </a:xfrm>
          <a:custGeom>
            <a:avLst/>
            <a:gdLst/>
            <a:ahLst/>
            <a:cxnLst/>
            <a:rect l="l" t="t" r="r" b="b"/>
            <a:pathLst>
              <a:path w="5613380" h="2923831">
                <a:moveTo>
                  <a:pt x="74967" y="0"/>
                </a:moveTo>
                <a:lnTo>
                  <a:pt x="5538413" y="0"/>
                </a:lnTo>
                <a:cubicBezTo>
                  <a:pt x="5579817" y="0"/>
                  <a:pt x="5613380" y="33564"/>
                  <a:pt x="5613380" y="74967"/>
                </a:cubicBezTo>
                <a:lnTo>
                  <a:pt x="5613380" y="2848864"/>
                </a:lnTo>
                <a:cubicBezTo>
                  <a:pt x="5613380" y="2890267"/>
                  <a:pt x="5579817" y="2923831"/>
                  <a:pt x="5538413" y="2923831"/>
                </a:cubicBezTo>
                <a:lnTo>
                  <a:pt x="74967" y="2923831"/>
                </a:lnTo>
                <a:cubicBezTo>
                  <a:pt x="33564" y="2923831"/>
                  <a:pt x="0" y="2890267"/>
                  <a:pt x="0" y="2848864"/>
                </a:cubicBezTo>
                <a:lnTo>
                  <a:pt x="0" y="74967"/>
                </a:lnTo>
                <a:cubicBezTo>
                  <a:pt x="0" y="33564"/>
                  <a:pt x="33564" y="0"/>
                  <a:pt x="74967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0" descr="https://kimi-img.moonshot.cn/pub/slides/26-02-19-02:59:43-d6b0o7us1rhfop7d75e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9918" y="1761677"/>
            <a:ext cx="5210417" cy="2623951"/>
          </a:xfrm>
          <a:prstGeom prst="roundRect">
            <a:avLst>
              <a:gd name="adj" fmla="val 0"/>
            </a:avLst>
          </a:prstGeom>
        </p:spPr>
      </p:pic>
      <p:sp>
        <p:nvSpPr>
          <p:cNvPr id="25" name="Shape 22"/>
          <p:cNvSpPr/>
          <p:nvPr/>
        </p:nvSpPr>
        <p:spPr>
          <a:xfrm>
            <a:off x="6213727" y="4651771"/>
            <a:ext cx="5602135" cy="344862"/>
          </a:xfrm>
          <a:custGeom>
            <a:avLst/>
            <a:gdLst/>
            <a:ahLst/>
            <a:cxnLst/>
            <a:rect l="l" t="t" r="r" b="b"/>
            <a:pathLst>
              <a:path w="5602135" h="344862">
                <a:moveTo>
                  <a:pt x="37487" y="0"/>
                </a:moveTo>
                <a:lnTo>
                  <a:pt x="5564648" y="0"/>
                </a:lnTo>
                <a:cubicBezTo>
                  <a:pt x="5585352" y="0"/>
                  <a:pt x="5602135" y="16783"/>
                  <a:pt x="5602135" y="37487"/>
                </a:cubicBezTo>
                <a:lnTo>
                  <a:pt x="5602135" y="307376"/>
                </a:lnTo>
                <a:cubicBezTo>
                  <a:pt x="5602135" y="328079"/>
                  <a:pt x="5585352" y="344862"/>
                  <a:pt x="5564648" y="344862"/>
                </a:cubicBezTo>
                <a:lnTo>
                  <a:pt x="37487" y="344862"/>
                </a:lnTo>
                <a:cubicBezTo>
                  <a:pt x="16783" y="344862"/>
                  <a:pt x="0" y="328079"/>
                  <a:pt x="0" y="307376"/>
                </a:cubicBezTo>
                <a:lnTo>
                  <a:pt x="0" y="37487"/>
                </a:lnTo>
                <a:cubicBezTo>
                  <a:pt x="0" y="16797"/>
                  <a:pt x="16797" y="0"/>
                  <a:pt x="37487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209978" y="4648022"/>
            <a:ext cx="5660237" cy="337365"/>
          </a:xfrm>
          <a:prstGeom prst="rect">
            <a:avLst/>
          </a:prstGeom>
          <a:noFill/>
          <a:ln/>
        </p:spPr>
        <p:txBody>
          <a:bodyPr wrap="square" lIns="74970" tIns="74970" rIns="74970" bIns="7497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0082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ผลลัพธ์:</a:t>
            </a:r>
            <a:r>
              <a:rPr lang="en-US" sz="1033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ข้อมูลทั้ง 3 แหล่งสอดคล้องกัน → น่าเชื่อถือ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213727" y="5079106"/>
            <a:ext cx="5602135" cy="344862"/>
          </a:xfrm>
          <a:custGeom>
            <a:avLst/>
            <a:gdLst/>
            <a:ahLst/>
            <a:cxnLst/>
            <a:rect l="l" t="t" r="r" b="b"/>
            <a:pathLst>
              <a:path w="5602135" h="344862">
                <a:moveTo>
                  <a:pt x="37487" y="0"/>
                </a:moveTo>
                <a:lnTo>
                  <a:pt x="5564648" y="0"/>
                </a:lnTo>
                <a:cubicBezTo>
                  <a:pt x="5585352" y="0"/>
                  <a:pt x="5602135" y="16783"/>
                  <a:pt x="5602135" y="37487"/>
                </a:cubicBezTo>
                <a:lnTo>
                  <a:pt x="5602135" y="307376"/>
                </a:lnTo>
                <a:cubicBezTo>
                  <a:pt x="5602135" y="328079"/>
                  <a:pt x="5585352" y="344862"/>
                  <a:pt x="5564648" y="344862"/>
                </a:cubicBezTo>
                <a:lnTo>
                  <a:pt x="37487" y="344862"/>
                </a:lnTo>
                <a:cubicBezTo>
                  <a:pt x="16783" y="344862"/>
                  <a:pt x="0" y="328079"/>
                  <a:pt x="0" y="307376"/>
                </a:cubicBezTo>
                <a:lnTo>
                  <a:pt x="0" y="37487"/>
                </a:lnTo>
                <a:cubicBezTo>
                  <a:pt x="0" y="16797"/>
                  <a:pt x="16797" y="0"/>
                  <a:pt x="37487" y="0"/>
                </a:cubicBezTo>
                <a:close/>
              </a:path>
            </a:pathLst>
          </a:custGeom>
          <a:solidFill>
            <a:srgbClr val="FEFCE8"/>
          </a:solidFill>
          <a:ln w="10160">
            <a:solidFill>
              <a:srgbClr val="FFF0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6209978" y="5075357"/>
            <a:ext cx="5660237" cy="337365"/>
          </a:xfrm>
          <a:prstGeom prst="rect">
            <a:avLst/>
          </a:prstGeom>
          <a:noFill/>
          <a:ln/>
        </p:spPr>
        <p:txBody>
          <a:bodyPr wrap="square" lIns="74970" tIns="74970" rIns="74970" bIns="7497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A65F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⚠ หากแตกต่าง:</a:t>
            </a:r>
            <a:r>
              <a:rPr lang="en-US" sz="1033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ต้องหาสาเหตุและอธิบายให้ได้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393593" y="5810058"/>
            <a:ext cx="37485" cy="449820"/>
          </a:xfrm>
          <a:custGeom>
            <a:avLst/>
            <a:gdLst/>
            <a:ahLst/>
            <a:cxnLst/>
            <a:rect l="l" t="t" r="r" b="b"/>
            <a:pathLst>
              <a:path w="37485" h="449820">
                <a:moveTo>
                  <a:pt x="0" y="0"/>
                </a:moveTo>
                <a:lnTo>
                  <a:pt x="37485" y="0"/>
                </a:lnTo>
                <a:lnTo>
                  <a:pt x="37485" y="449820"/>
                </a:lnTo>
                <a:lnTo>
                  <a:pt x="0" y="44982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637245" y="5922513"/>
            <a:ext cx="1125487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หลักการสำคัญ:</a:t>
            </a:r>
            <a:r>
              <a:rPr lang="en-US" sz="118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ความแตกต่างที่พบไม่ใช่เรื่องผิด แต่ต้องมีคำอธิบายที่สมเหตุสมผล เช่น ความแตกต่างของนิยาม ช่วงเวลาเก็บข้อมูล หรือวิธีการเก็บข้อมูล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395935" y="6364838"/>
            <a:ext cx="98398" cy="112455"/>
          </a:xfrm>
          <a:custGeom>
            <a:avLst/>
            <a:gdLst/>
            <a:ahLst/>
            <a:cxnLst/>
            <a:rect l="l" t="t" r="r" b="b"/>
            <a:pathLst>
              <a:path w="98398" h="112455">
                <a:moveTo>
                  <a:pt x="84341" y="112455"/>
                </a:moveTo>
                <a:lnTo>
                  <a:pt x="21085" y="112455"/>
                </a:lnTo>
                <a:cubicBezTo>
                  <a:pt x="9444" y="112455"/>
                  <a:pt x="0" y="103011"/>
                  <a:pt x="0" y="91370"/>
                </a:cubicBezTo>
                <a:lnTo>
                  <a:pt x="0" y="21085"/>
                </a:lnTo>
                <a:cubicBezTo>
                  <a:pt x="0" y="9444"/>
                  <a:pt x="9444" y="0"/>
                  <a:pt x="21085" y="0"/>
                </a:cubicBezTo>
                <a:lnTo>
                  <a:pt x="87855" y="0"/>
                </a:lnTo>
                <a:cubicBezTo>
                  <a:pt x="93676" y="0"/>
                  <a:pt x="98398" y="4722"/>
                  <a:pt x="98398" y="10543"/>
                </a:cubicBezTo>
                <a:lnTo>
                  <a:pt x="98398" y="73799"/>
                </a:lnTo>
                <a:cubicBezTo>
                  <a:pt x="98398" y="78389"/>
                  <a:pt x="95455" y="82299"/>
                  <a:pt x="91370" y="83748"/>
                </a:cubicBezTo>
                <a:lnTo>
                  <a:pt x="91370" y="98398"/>
                </a:lnTo>
                <a:cubicBezTo>
                  <a:pt x="95257" y="98398"/>
                  <a:pt x="98398" y="101539"/>
                  <a:pt x="98398" y="105427"/>
                </a:cubicBezTo>
                <a:cubicBezTo>
                  <a:pt x="98398" y="109314"/>
                  <a:pt x="95257" y="112455"/>
                  <a:pt x="91370" y="112455"/>
                </a:cubicBezTo>
                <a:lnTo>
                  <a:pt x="84341" y="112455"/>
                </a:lnTo>
                <a:close/>
                <a:moveTo>
                  <a:pt x="21085" y="84341"/>
                </a:moveTo>
                <a:cubicBezTo>
                  <a:pt x="17198" y="84341"/>
                  <a:pt x="14057" y="87482"/>
                  <a:pt x="14057" y="91370"/>
                </a:cubicBezTo>
                <a:cubicBezTo>
                  <a:pt x="14057" y="95257"/>
                  <a:pt x="17198" y="98398"/>
                  <a:pt x="21085" y="98398"/>
                </a:cubicBezTo>
                <a:lnTo>
                  <a:pt x="77313" y="98398"/>
                </a:lnTo>
                <a:lnTo>
                  <a:pt x="77313" y="84341"/>
                </a:lnTo>
                <a:lnTo>
                  <a:pt x="21085" y="84341"/>
                </a:lnTo>
                <a:close/>
                <a:moveTo>
                  <a:pt x="28114" y="33385"/>
                </a:moveTo>
                <a:cubicBezTo>
                  <a:pt x="28114" y="36306"/>
                  <a:pt x="30464" y="38656"/>
                  <a:pt x="33385" y="38656"/>
                </a:cubicBezTo>
                <a:lnTo>
                  <a:pt x="72042" y="38656"/>
                </a:lnTo>
                <a:cubicBezTo>
                  <a:pt x="74963" y="38656"/>
                  <a:pt x="77313" y="36306"/>
                  <a:pt x="77313" y="33385"/>
                </a:cubicBezTo>
                <a:cubicBezTo>
                  <a:pt x="77313" y="30464"/>
                  <a:pt x="74963" y="28114"/>
                  <a:pt x="72042" y="28114"/>
                </a:cubicBezTo>
                <a:lnTo>
                  <a:pt x="33385" y="28114"/>
                </a:lnTo>
                <a:cubicBezTo>
                  <a:pt x="30464" y="28114"/>
                  <a:pt x="28114" y="30464"/>
                  <a:pt x="28114" y="33385"/>
                </a:cubicBezTo>
                <a:close/>
                <a:moveTo>
                  <a:pt x="33385" y="49199"/>
                </a:moveTo>
                <a:cubicBezTo>
                  <a:pt x="30464" y="49199"/>
                  <a:pt x="28114" y="51549"/>
                  <a:pt x="28114" y="54470"/>
                </a:cubicBezTo>
                <a:cubicBezTo>
                  <a:pt x="28114" y="57392"/>
                  <a:pt x="30464" y="59742"/>
                  <a:pt x="33385" y="59742"/>
                </a:cubicBezTo>
                <a:lnTo>
                  <a:pt x="72042" y="59742"/>
                </a:lnTo>
                <a:cubicBezTo>
                  <a:pt x="74963" y="59742"/>
                  <a:pt x="77313" y="57392"/>
                  <a:pt x="77313" y="54470"/>
                </a:cubicBezTo>
                <a:cubicBezTo>
                  <a:pt x="77313" y="51549"/>
                  <a:pt x="74963" y="49199"/>
                  <a:pt x="72042" y="49199"/>
                </a:cubicBezTo>
                <a:lnTo>
                  <a:pt x="33385" y="49199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570739" y="6334848"/>
            <a:ext cx="11302639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Data Quality Assurance: Module 2 - Desk Review.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1.0 INTRODUCTION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วัตถุประสงค์การเรียนรู้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333500"/>
            <a:ext cx="3638550" cy="2057400"/>
          </a:xfrm>
          <a:custGeom>
            <a:avLst/>
            <a:gdLst/>
            <a:ahLst/>
            <a:cxnLst/>
            <a:rect l="l" t="t" r="r" b="b"/>
            <a:pathLst>
              <a:path w="3638550" h="2057400">
                <a:moveTo>
                  <a:pt x="38100" y="0"/>
                </a:moveTo>
                <a:lnTo>
                  <a:pt x="3562344" y="0"/>
                </a:lnTo>
                <a:cubicBezTo>
                  <a:pt x="3604431" y="0"/>
                  <a:pt x="3638550" y="34119"/>
                  <a:pt x="3638550" y="76206"/>
                </a:cubicBezTo>
                <a:lnTo>
                  <a:pt x="3638550" y="1981194"/>
                </a:lnTo>
                <a:cubicBezTo>
                  <a:pt x="3638550" y="2023281"/>
                  <a:pt x="3604431" y="2057400"/>
                  <a:pt x="3562344" y="2057400"/>
                </a:cubicBezTo>
                <a:lnTo>
                  <a:pt x="38100" y="2057400"/>
                </a:lnTo>
                <a:cubicBezTo>
                  <a:pt x="17072" y="2057400"/>
                  <a:pt x="0" y="2040328"/>
                  <a:pt x="0" y="2019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00050" y="1333500"/>
            <a:ext cx="38100" cy="2057400"/>
          </a:xfrm>
          <a:custGeom>
            <a:avLst/>
            <a:gdLst/>
            <a:ahLst/>
            <a:cxnLst/>
            <a:rect l="l" t="t" r="r" b="b"/>
            <a:pathLst>
              <a:path w="38100" h="2057400">
                <a:moveTo>
                  <a:pt x="38100" y="0"/>
                </a:moveTo>
                <a:lnTo>
                  <a:pt x="38100" y="0"/>
                </a:lnTo>
                <a:lnTo>
                  <a:pt x="38100" y="2057400"/>
                </a:lnTo>
                <a:lnTo>
                  <a:pt x="38100" y="2057400"/>
                </a:lnTo>
                <a:cubicBezTo>
                  <a:pt x="17072" y="2057400"/>
                  <a:pt x="0" y="2040328"/>
                  <a:pt x="0" y="2019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47700" y="1562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00075" y="15621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57300" y="1657350"/>
            <a:ext cx="1952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ประเมินคุณภาพข้อมูล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47700" y="2171700"/>
            <a:ext cx="32385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ใช้กรอบ </a:t>
            </a:r>
            <a:r>
              <a:rPr lang="en-US" sz="12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TRUST</a:t>
            </a: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และ </a:t>
            </a:r>
            <a:r>
              <a:rPr lang="en-US" sz="12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DQR (WHO)</a:t>
            </a: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ในการประเมินคุณภาพข้อมูลสุขภาพ ครอบคลุม 4 มิติหลัก: completeness, consistency, timeliness, population data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86250" y="1333500"/>
            <a:ext cx="3638550" cy="2057400"/>
          </a:xfrm>
          <a:custGeom>
            <a:avLst/>
            <a:gdLst/>
            <a:ahLst/>
            <a:cxnLst/>
            <a:rect l="l" t="t" r="r" b="b"/>
            <a:pathLst>
              <a:path w="3638550" h="2057400">
                <a:moveTo>
                  <a:pt x="38100" y="0"/>
                </a:moveTo>
                <a:lnTo>
                  <a:pt x="3562344" y="0"/>
                </a:lnTo>
                <a:cubicBezTo>
                  <a:pt x="3604431" y="0"/>
                  <a:pt x="3638550" y="34119"/>
                  <a:pt x="3638550" y="76206"/>
                </a:cubicBezTo>
                <a:lnTo>
                  <a:pt x="3638550" y="1981194"/>
                </a:lnTo>
                <a:cubicBezTo>
                  <a:pt x="3638550" y="2023281"/>
                  <a:pt x="3604431" y="2057400"/>
                  <a:pt x="3562344" y="2057400"/>
                </a:cubicBezTo>
                <a:lnTo>
                  <a:pt x="38100" y="2057400"/>
                </a:lnTo>
                <a:cubicBezTo>
                  <a:pt x="17072" y="2057400"/>
                  <a:pt x="0" y="2040328"/>
                  <a:pt x="0" y="2019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286250" y="1333500"/>
            <a:ext cx="38100" cy="2057400"/>
          </a:xfrm>
          <a:custGeom>
            <a:avLst/>
            <a:gdLst/>
            <a:ahLst/>
            <a:cxnLst/>
            <a:rect l="l" t="t" r="r" b="b"/>
            <a:pathLst>
              <a:path w="38100" h="2057400">
                <a:moveTo>
                  <a:pt x="38100" y="0"/>
                </a:moveTo>
                <a:lnTo>
                  <a:pt x="38100" y="0"/>
                </a:lnTo>
                <a:lnTo>
                  <a:pt x="38100" y="2057400"/>
                </a:lnTo>
                <a:lnTo>
                  <a:pt x="38100" y="2057400"/>
                </a:lnTo>
                <a:cubicBezTo>
                  <a:pt x="17072" y="2057400"/>
                  <a:pt x="0" y="2040328"/>
                  <a:pt x="0" y="2019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533900" y="1562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486275" y="15621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143500" y="1657350"/>
            <a:ext cx="171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Cross-Validation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533900" y="2171700"/>
            <a:ext cx="3238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ใช้เทคนิค </a:t>
            </a:r>
            <a:r>
              <a:rPr lang="en-US" sz="12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triangulation</a:t>
            </a: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internal checks, benchmarking เพื่อลดความเสี่ยงจากข้อมูลผิดพลาดและยืนยันความน่าเชื่อถือ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172450" y="1333500"/>
            <a:ext cx="3638550" cy="2057400"/>
          </a:xfrm>
          <a:custGeom>
            <a:avLst/>
            <a:gdLst/>
            <a:ahLst/>
            <a:cxnLst/>
            <a:rect l="l" t="t" r="r" b="b"/>
            <a:pathLst>
              <a:path w="3638550" h="2057400">
                <a:moveTo>
                  <a:pt x="38100" y="0"/>
                </a:moveTo>
                <a:lnTo>
                  <a:pt x="3562344" y="0"/>
                </a:lnTo>
                <a:cubicBezTo>
                  <a:pt x="3604431" y="0"/>
                  <a:pt x="3638550" y="34119"/>
                  <a:pt x="3638550" y="76206"/>
                </a:cubicBezTo>
                <a:lnTo>
                  <a:pt x="3638550" y="1981194"/>
                </a:lnTo>
                <a:cubicBezTo>
                  <a:pt x="3638550" y="2023281"/>
                  <a:pt x="3604431" y="2057400"/>
                  <a:pt x="3562344" y="2057400"/>
                </a:cubicBezTo>
                <a:lnTo>
                  <a:pt x="38100" y="2057400"/>
                </a:lnTo>
                <a:cubicBezTo>
                  <a:pt x="17072" y="2057400"/>
                  <a:pt x="0" y="2040328"/>
                  <a:pt x="0" y="2019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8172450" y="1333500"/>
            <a:ext cx="38100" cy="2057400"/>
          </a:xfrm>
          <a:custGeom>
            <a:avLst/>
            <a:gdLst/>
            <a:ahLst/>
            <a:cxnLst/>
            <a:rect l="l" t="t" r="r" b="b"/>
            <a:pathLst>
              <a:path w="38100" h="2057400">
                <a:moveTo>
                  <a:pt x="38100" y="0"/>
                </a:moveTo>
                <a:lnTo>
                  <a:pt x="38100" y="0"/>
                </a:lnTo>
                <a:lnTo>
                  <a:pt x="38100" y="2057400"/>
                </a:lnTo>
                <a:lnTo>
                  <a:pt x="38100" y="2057400"/>
                </a:lnTo>
                <a:cubicBezTo>
                  <a:pt x="17072" y="2057400"/>
                  <a:pt x="0" y="2040328"/>
                  <a:pt x="0" y="2019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8420100" y="1562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372475" y="15621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029700" y="1657350"/>
            <a:ext cx="1724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จัดการปัญหาข้อมูล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420100" y="2171700"/>
            <a:ext cx="3238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ตรวจสอบและจัดการปัญหาที่พบบ่อย: </a:t>
            </a:r>
            <a:r>
              <a:rPr lang="en-US" sz="12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missing data</a:t>
            </a: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(MCAR/MAR/MNAR), </a:t>
            </a:r>
            <a:r>
              <a:rPr lang="en-US" sz="12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outliers</a:t>
            </a: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logical consistency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1000" y="3695700"/>
            <a:ext cx="11430000" cy="1047750"/>
          </a:xfrm>
          <a:custGeom>
            <a:avLst/>
            <a:gdLst/>
            <a:ahLst/>
            <a:cxnLst/>
            <a:rect l="l" t="t" r="r" b="b"/>
            <a:pathLst>
              <a:path w="11430000" h="1047750">
                <a:moveTo>
                  <a:pt x="76203" y="0"/>
                </a:moveTo>
                <a:lnTo>
                  <a:pt x="11353797" y="0"/>
                </a:lnTo>
                <a:cubicBezTo>
                  <a:pt x="11395855" y="0"/>
                  <a:pt x="11430000" y="34145"/>
                  <a:pt x="11430000" y="76203"/>
                </a:cubicBezTo>
                <a:lnTo>
                  <a:pt x="11430000" y="971547"/>
                </a:lnTo>
                <a:cubicBezTo>
                  <a:pt x="11430000" y="1013605"/>
                  <a:pt x="11395855" y="1047750"/>
                  <a:pt x="11353797" y="1047750"/>
                </a:cubicBezTo>
                <a:lnTo>
                  <a:pt x="76203" y="1047750"/>
                </a:lnTo>
                <a:cubicBezTo>
                  <a:pt x="34145" y="1047750"/>
                  <a:pt x="0" y="1013605"/>
                  <a:pt x="0" y="971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66750" y="39624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47750" y="3924300"/>
            <a:ext cx="858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ผลลัพธ์ที่คาดหวัง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47750" y="4267200"/>
            <a:ext cx="8572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ผู้เรียนสามารถออกแบบการตรวจสอบคุณภาพข้อมูล สรุปผลในรูปแบบ </a:t>
            </a:r>
            <a:r>
              <a:rPr lang="en-US" sz="12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Quality Report</a:t>
            </a: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และนำไปใช้ปรับปรุงระบบข้อมูลสุขภาพได้จริง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5.1 IMPROVEMENT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Data Quality Improvement Plan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571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จากผล DQR สู่แผนปรับปรุง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638179"/>
            <a:ext cx="5581650" cy="800100"/>
          </a:xfrm>
          <a:custGeom>
            <a:avLst/>
            <a:gdLst/>
            <a:ahLst/>
            <a:cxnLst/>
            <a:rect l="l" t="t" r="r" b="b"/>
            <a:pathLst>
              <a:path w="5581650" h="800100">
                <a:moveTo>
                  <a:pt x="38100" y="0"/>
                </a:moveTo>
                <a:lnTo>
                  <a:pt x="5505448" y="0"/>
                </a:lnTo>
                <a:cubicBezTo>
                  <a:pt x="5547533" y="0"/>
                  <a:pt x="5581650" y="34117"/>
                  <a:pt x="5581650" y="76202"/>
                </a:cubicBezTo>
                <a:lnTo>
                  <a:pt x="5581650" y="723898"/>
                </a:lnTo>
                <a:cubicBezTo>
                  <a:pt x="5581650" y="765983"/>
                  <a:pt x="5547533" y="800100"/>
                  <a:pt x="550544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00050" y="1638179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71500" y="1790579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 วิเคราะห์ผล DQR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1500" y="2095379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ระบุปัญหาหลักและจัดลำดับความสำคัญ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00050" y="2552579"/>
            <a:ext cx="5581650" cy="800100"/>
          </a:xfrm>
          <a:custGeom>
            <a:avLst/>
            <a:gdLst/>
            <a:ahLst/>
            <a:cxnLst/>
            <a:rect l="l" t="t" r="r" b="b"/>
            <a:pathLst>
              <a:path w="5581650" h="800100">
                <a:moveTo>
                  <a:pt x="38100" y="0"/>
                </a:moveTo>
                <a:lnTo>
                  <a:pt x="5505448" y="0"/>
                </a:lnTo>
                <a:cubicBezTo>
                  <a:pt x="5547533" y="0"/>
                  <a:pt x="5581650" y="34117"/>
                  <a:pt x="5581650" y="76202"/>
                </a:cubicBezTo>
                <a:lnTo>
                  <a:pt x="5581650" y="723898"/>
                </a:lnTo>
                <a:cubicBezTo>
                  <a:pt x="5581650" y="765983"/>
                  <a:pt x="5547533" y="800100"/>
                  <a:pt x="550544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400050" y="2552579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71500" y="2704979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2. กำหนดกิจกรรม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1500" y="3009779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ออกแบบกิจกรรมแก้ไขตามสาเหตุ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00050" y="3466979"/>
            <a:ext cx="5581650" cy="800100"/>
          </a:xfrm>
          <a:custGeom>
            <a:avLst/>
            <a:gdLst/>
            <a:ahLst/>
            <a:cxnLst/>
            <a:rect l="l" t="t" r="r" b="b"/>
            <a:pathLst>
              <a:path w="5581650" h="800100">
                <a:moveTo>
                  <a:pt x="38100" y="0"/>
                </a:moveTo>
                <a:lnTo>
                  <a:pt x="5505448" y="0"/>
                </a:lnTo>
                <a:cubicBezTo>
                  <a:pt x="5547533" y="0"/>
                  <a:pt x="5581650" y="34117"/>
                  <a:pt x="5581650" y="76202"/>
                </a:cubicBezTo>
                <a:lnTo>
                  <a:pt x="5581650" y="723898"/>
                </a:lnTo>
                <a:cubicBezTo>
                  <a:pt x="5581650" y="765983"/>
                  <a:pt x="5547533" y="800100"/>
                  <a:pt x="550544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00050" y="3466979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71500" y="3619379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3. กำหนดผู้รับผิดชอบ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1500" y="3924179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มอบหมายหน่วยงาน/บุคคลรับผิดชอบ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4381379"/>
            <a:ext cx="5581650" cy="800100"/>
          </a:xfrm>
          <a:custGeom>
            <a:avLst/>
            <a:gdLst/>
            <a:ahLst/>
            <a:cxnLst/>
            <a:rect l="l" t="t" r="r" b="b"/>
            <a:pathLst>
              <a:path w="5581650" h="800100">
                <a:moveTo>
                  <a:pt x="38100" y="0"/>
                </a:moveTo>
                <a:lnTo>
                  <a:pt x="5505448" y="0"/>
                </a:lnTo>
                <a:cubicBezTo>
                  <a:pt x="5547533" y="0"/>
                  <a:pt x="5581650" y="34117"/>
                  <a:pt x="5581650" y="76202"/>
                </a:cubicBezTo>
                <a:lnTo>
                  <a:pt x="5581650" y="723898"/>
                </a:lnTo>
                <a:cubicBezTo>
                  <a:pt x="5581650" y="765983"/>
                  <a:pt x="5547533" y="800100"/>
                  <a:pt x="550544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400050" y="4381379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71500" y="4533779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4. กำหนดระยะเวลา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71500" y="4838579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ตั้งเป้าหมายและ timeline ที่ชัดเจน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00050" y="5295779"/>
            <a:ext cx="5581650" cy="800100"/>
          </a:xfrm>
          <a:custGeom>
            <a:avLst/>
            <a:gdLst/>
            <a:ahLst/>
            <a:cxnLst/>
            <a:rect l="l" t="t" r="r" b="b"/>
            <a:pathLst>
              <a:path w="5581650" h="800100">
                <a:moveTo>
                  <a:pt x="38100" y="0"/>
                </a:moveTo>
                <a:lnTo>
                  <a:pt x="5505448" y="0"/>
                </a:lnTo>
                <a:cubicBezTo>
                  <a:pt x="5547533" y="0"/>
                  <a:pt x="5581650" y="34117"/>
                  <a:pt x="5581650" y="76202"/>
                </a:cubicBezTo>
                <a:lnTo>
                  <a:pt x="5581650" y="723898"/>
                </a:lnTo>
                <a:cubicBezTo>
                  <a:pt x="5581650" y="765983"/>
                  <a:pt x="5547533" y="800100"/>
                  <a:pt x="550544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00050" y="5295779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571500" y="5448179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5. ติดตามและประเมิน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1500" y="5752979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ตรวจสอบความก้าวหน้าและปรับแผน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210300" y="1181100"/>
            <a:ext cx="571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 Action Plan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10300" y="1638179"/>
            <a:ext cx="5600700" cy="2057400"/>
          </a:xfrm>
          <a:custGeom>
            <a:avLst/>
            <a:gdLst/>
            <a:ahLst/>
            <a:cxnLst/>
            <a:rect l="l" t="t" r="r" b="b"/>
            <a:pathLst>
              <a:path w="5600700" h="2057400">
                <a:moveTo>
                  <a:pt x="76206" y="0"/>
                </a:moveTo>
                <a:lnTo>
                  <a:pt x="5524494" y="0"/>
                </a:lnTo>
                <a:cubicBezTo>
                  <a:pt x="5566581" y="0"/>
                  <a:pt x="5600700" y="34119"/>
                  <a:pt x="5600700" y="76206"/>
                </a:cubicBezTo>
                <a:lnTo>
                  <a:pt x="5600700" y="1981194"/>
                </a:lnTo>
                <a:cubicBezTo>
                  <a:pt x="5600700" y="2023281"/>
                  <a:pt x="5566581" y="2057400"/>
                  <a:pt x="5524494" y="2057400"/>
                </a:cubicBezTo>
                <a:lnTo>
                  <a:pt x="76206" y="2057400"/>
                </a:lnTo>
                <a:cubicBezTo>
                  <a:pt x="34119" y="2057400"/>
                  <a:pt x="0" y="2023281"/>
                  <a:pt x="0" y="198119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graphicFrame>
        <p:nvGraphicFramePr>
          <p:cNvPr id="2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362700" y="1790579"/>
          <a:ext cx="5295900" cy="175260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ปัญหา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กิจกรรม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ระยะเวลา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Completeness ต่ำ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อบรมการกรอกข้อมูล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1-2 เดือน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Timeliness ต่ำ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ปรับระบบการส่งรายงาน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2-3 เดือน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Outliers มาก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ตรวจสอบและแก้ไขข้อมูล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 เดือน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ขาด benchmark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พัฒนา validation rules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3-6 เดือน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Shape 25"/>
          <p:cNvSpPr/>
          <p:nvPr/>
        </p:nvSpPr>
        <p:spPr>
          <a:xfrm>
            <a:off x="6210300" y="3847979"/>
            <a:ext cx="5600700" cy="2076450"/>
          </a:xfrm>
          <a:custGeom>
            <a:avLst/>
            <a:gdLst/>
            <a:ahLst/>
            <a:cxnLst/>
            <a:rect l="l" t="t" r="r" b="b"/>
            <a:pathLst>
              <a:path w="5600700" h="2076450">
                <a:moveTo>
                  <a:pt x="76206" y="0"/>
                </a:moveTo>
                <a:lnTo>
                  <a:pt x="5524494" y="0"/>
                </a:lnTo>
                <a:cubicBezTo>
                  <a:pt x="5566553" y="0"/>
                  <a:pt x="5600700" y="34147"/>
                  <a:pt x="5600700" y="76206"/>
                </a:cubicBezTo>
                <a:lnTo>
                  <a:pt x="5600700" y="2000244"/>
                </a:lnTo>
                <a:cubicBezTo>
                  <a:pt x="5600700" y="2042332"/>
                  <a:pt x="5566582" y="2076450"/>
                  <a:pt x="5524494" y="2076450"/>
                </a:cubicBezTo>
                <a:lnTo>
                  <a:pt x="76206" y="2076450"/>
                </a:lnTo>
                <a:cubicBezTo>
                  <a:pt x="34118" y="2076450"/>
                  <a:pt x="0" y="2042332"/>
                  <a:pt x="0" y="200024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6362700" y="4000379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Timeline ตัวอย่าง</a:t>
            </a:r>
            <a:endParaRPr lang="en-US" sz="1600" dirty="0"/>
          </a:p>
        </p:txBody>
      </p:sp>
      <p:pic>
        <p:nvPicPr>
          <p:cNvPr id="30" name="Image 0" descr="https://kimi-img.moonshot.cn/pub/slides/26-02-19-02:59:43-d6b0o7u4t3ohumo99fs0.png"/>
          <p:cNvPicPr>
            <a:picLocks noChangeAspect="1"/>
          </p:cNvPicPr>
          <p:nvPr/>
        </p:nvPicPr>
        <p:blipFill>
          <a:blip r:embed="rId3"/>
          <a:srcRect l="133" r="133"/>
          <a:stretch/>
        </p:blipFill>
        <p:spPr>
          <a:xfrm>
            <a:off x="6362700" y="4343279"/>
            <a:ext cx="5295900" cy="1428750"/>
          </a:xfrm>
          <a:prstGeom prst="roundRect">
            <a:avLst>
              <a:gd name="adj" fmla="val 0"/>
            </a:avLst>
          </a:prstGeom>
        </p:spPr>
      </p:pic>
      <p:sp>
        <p:nvSpPr>
          <p:cNvPr id="31" name="Shape 27"/>
          <p:cNvSpPr/>
          <p:nvPr/>
        </p:nvSpPr>
        <p:spPr>
          <a:xfrm>
            <a:off x="402431" y="620256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725" y="114300"/>
                </a:moveTo>
                <a:lnTo>
                  <a:pt x="21431" y="114300"/>
                </a:lnTo>
                <a:cubicBezTo>
                  <a:pt x="9599" y="114300"/>
                  <a:pt x="0" y="104701"/>
                  <a:pt x="0" y="92869"/>
                </a:cubicBezTo>
                <a:lnTo>
                  <a:pt x="0" y="21431"/>
                </a:lnTo>
                <a:cubicBezTo>
                  <a:pt x="0" y="9599"/>
                  <a:pt x="9599" y="0"/>
                  <a:pt x="21431" y="0"/>
                </a:cubicBezTo>
                <a:lnTo>
                  <a:pt x="89297" y="0"/>
                </a:lnTo>
                <a:cubicBezTo>
                  <a:pt x="95213" y="0"/>
                  <a:pt x="100013" y="4800"/>
                  <a:pt x="100013" y="10716"/>
                </a:cubicBezTo>
                <a:lnTo>
                  <a:pt x="100013" y="75009"/>
                </a:lnTo>
                <a:cubicBezTo>
                  <a:pt x="100013" y="79675"/>
                  <a:pt x="97021" y="83649"/>
                  <a:pt x="92869" y="85122"/>
                </a:cubicBezTo>
                <a:lnTo>
                  <a:pt x="92869" y="100013"/>
                </a:lnTo>
                <a:cubicBezTo>
                  <a:pt x="96820" y="100013"/>
                  <a:pt x="100013" y="103205"/>
                  <a:pt x="100013" y="107156"/>
                </a:cubicBezTo>
                <a:cubicBezTo>
                  <a:pt x="100013" y="111108"/>
                  <a:pt x="96820" y="114300"/>
                  <a:pt x="92869" y="114300"/>
                </a:cubicBezTo>
                <a:lnTo>
                  <a:pt x="85725" y="114300"/>
                </a:lnTo>
                <a:close/>
                <a:moveTo>
                  <a:pt x="21431" y="85725"/>
                </a:moveTo>
                <a:cubicBezTo>
                  <a:pt x="17480" y="85725"/>
                  <a:pt x="14288" y="88917"/>
                  <a:pt x="14288" y="92869"/>
                </a:cubicBezTo>
                <a:cubicBezTo>
                  <a:pt x="14288" y="96820"/>
                  <a:pt x="17480" y="100013"/>
                  <a:pt x="21431" y="100013"/>
                </a:cubicBezTo>
                <a:lnTo>
                  <a:pt x="78581" y="100013"/>
                </a:lnTo>
                <a:lnTo>
                  <a:pt x="78581" y="85725"/>
                </a:lnTo>
                <a:lnTo>
                  <a:pt x="21431" y="85725"/>
                </a:lnTo>
                <a:close/>
                <a:moveTo>
                  <a:pt x="28575" y="33933"/>
                </a:moveTo>
                <a:cubicBezTo>
                  <a:pt x="28575" y="36902"/>
                  <a:pt x="30964" y="39291"/>
                  <a:pt x="33933" y="39291"/>
                </a:cubicBezTo>
                <a:lnTo>
                  <a:pt x="73223" y="39291"/>
                </a:lnTo>
                <a:cubicBezTo>
                  <a:pt x="76193" y="39291"/>
                  <a:pt x="78581" y="36902"/>
                  <a:pt x="78581" y="33933"/>
                </a:cubicBezTo>
                <a:cubicBezTo>
                  <a:pt x="78581" y="30964"/>
                  <a:pt x="76193" y="28575"/>
                  <a:pt x="73223" y="28575"/>
                </a:cubicBezTo>
                <a:lnTo>
                  <a:pt x="33933" y="28575"/>
                </a:lnTo>
                <a:cubicBezTo>
                  <a:pt x="30964" y="28575"/>
                  <a:pt x="28575" y="30964"/>
                  <a:pt x="28575" y="33933"/>
                </a:cubicBezTo>
                <a:close/>
                <a:moveTo>
                  <a:pt x="33933" y="50006"/>
                </a:moveTo>
                <a:cubicBezTo>
                  <a:pt x="30964" y="50006"/>
                  <a:pt x="28575" y="52395"/>
                  <a:pt x="28575" y="55364"/>
                </a:cubicBezTo>
                <a:cubicBezTo>
                  <a:pt x="28575" y="58333"/>
                  <a:pt x="30964" y="60722"/>
                  <a:pt x="33933" y="60722"/>
                </a:cubicBezTo>
                <a:lnTo>
                  <a:pt x="73223" y="60722"/>
                </a:lnTo>
                <a:cubicBezTo>
                  <a:pt x="76193" y="60722"/>
                  <a:pt x="78581" y="58333"/>
                  <a:pt x="78581" y="55364"/>
                </a:cubicBezTo>
                <a:cubicBezTo>
                  <a:pt x="78581" y="52395"/>
                  <a:pt x="76193" y="50006"/>
                  <a:pt x="73223" y="50006"/>
                </a:cubicBezTo>
                <a:lnTo>
                  <a:pt x="33933" y="5000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8"/>
          <p:cNvSpPr/>
          <p:nvPr/>
        </p:nvSpPr>
        <p:spPr>
          <a:xfrm>
            <a:off x="581025" y="6172079"/>
            <a:ext cx="1128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Country-level Holistic Data Quality Assurance.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5.2 DASHBOARD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Data Quality Dashboard/Report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3705225" cy="4105275"/>
          </a:xfrm>
          <a:custGeom>
            <a:avLst/>
            <a:gdLst/>
            <a:ahLst/>
            <a:cxnLst/>
            <a:rect l="l" t="t" r="r" b="b"/>
            <a:pathLst>
              <a:path w="3705225" h="4105275">
                <a:moveTo>
                  <a:pt x="76216" y="0"/>
                </a:moveTo>
                <a:lnTo>
                  <a:pt x="3629009" y="0"/>
                </a:lnTo>
                <a:cubicBezTo>
                  <a:pt x="3671102" y="0"/>
                  <a:pt x="3705225" y="34123"/>
                  <a:pt x="3705225" y="76216"/>
                </a:cubicBezTo>
                <a:lnTo>
                  <a:pt x="3705225" y="4029059"/>
                </a:lnTo>
                <a:cubicBezTo>
                  <a:pt x="3705225" y="4071152"/>
                  <a:pt x="3671102" y="4105275"/>
                  <a:pt x="3629009" y="4105275"/>
                </a:cubicBezTo>
                <a:lnTo>
                  <a:pt x="76216" y="4105275"/>
                </a:lnTo>
                <a:cubicBezTo>
                  <a:pt x="34123" y="4105275"/>
                  <a:pt x="0" y="4071152"/>
                  <a:pt x="0" y="4029059"/>
                </a:cubicBezTo>
                <a:lnTo>
                  <a:pt x="0" y="76216"/>
                </a:lnTo>
                <a:cubicBezTo>
                  <a:pt x="0" y="34151"/>
                  <a:pt x="34151" y="0"/>
                  <a:pt x="76216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33400" y="1333500"/>
            <a:ext cx="3495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KPIs ที่ติดตาม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7210" y="1718310"/>
            <a:ext cx="3398520" cy="693420"/>
          </a:xfrm>
          <a:custGeom>
            <a:avLst/>
            <a:gdLst/>
            <a:ahLst/>
            <a:cxnLst/>
            <a:rect l="l" t="t" r="r" b="b"/>
            <a:pathLst>
              <a:path w="3398520" h="693420">
                <a:moveTo>
                  <a:pt x="38103" y="0"/>
                </a:moveTo>
                <a:lnTo>
                  <a:pt x="3360417" y="0"/>
                </a:lnTo>
                <a:cubicBezTo>
                  <a:pt x="3381446" y="0"/>
                  <a:pt x="3398520" y="17074"/>
                  <a:pt x="3398520" y="38103"/>
                </a:cubicBezTo>
                <a:lnTo>
                  <a:pt x="3398520" y="655317"/>
                </a:lnTo>
                <a:cubicBezTo>
                  <a:pt x="3398520" y="676346"/>
                  <a:pt x="3381446" y="693420"/>
                  <a:pt x="3360417" y="693420"/>
                </a:cubicBezTo>
                <a:lnTo>
                  <a:pt x="38103" y="693420"/>
                </a:lnTo>
                <a:cubicBezTo>
                  <a:pt x="17074" y="693420"/>
                  <a:pt x="0" y="676346"/>
                  <a:pt x="0" y="655317"/>
                </a:cubicBezTo>
                <a:lnTo>
                  <a:pt x="0" y="38103"/>
                </a:lnTo>
                <a:cubicBezTo>
                  <a:pt x="0" y="17074"/>
                  <a:pt x="17074" y="0"/>
                  <a:pt x="3810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55320" y="1874407"/>
            <a:ext cx="1076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Completeness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363039" y="1836418"/>
            <a:ext cx="561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92%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55320" y="2141107"/>
            <a:ext cx="3219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เป้าหมาย: &gt;90%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7210" y="2495314"/>
            <a:ext cx="3398520" cy="693420"/>
          </a:xfrm>
          <a:custGeom>
            <a:avLst/>
            <a:gdLst/>
            <a:ahLst/>
            <a:cxnLst/>
            <a:rect l="l" t="t" r="r" b="b"/>
            <a:pathLst>
              <a:path w="3398520" h="693420">
                <a:moveTo>
                  <a:pt x="38103" y="0"/>
                </a:moveTo>
                <a:lnTo>
                  <a:pt x="3360417" y="0"/>
                </a:lnTo>
                <a:cubicBezTo>
                  <a:pt x="3381446" y="0"/>
                  <a:pt x="3398520" y="17074"/>
                  <a:pt x="3398520" y="38103"/>
                </a:cubicBezTo>
                <a:lnTo>
                  <a:pt x="3398520" y="655317"/>
                </a:lnTo>
                <a:cubicBezTo>
                  <a:pt x="3398520" y="676346"/>
                  <a:pt x="3381446" y="693420"/>
                  <a:pt x="3360417" y="693420"/>
                </a:cubicBezTo>
                <a:lnTo>
                  <a:pt x="38103" y="693420"/>
                </a:lnTo>
                <a:cubicBezTo>
                  <a:pt x="17074" y="693420"/>
                  <a:pt x="0" y="676346"/>
                  <a:pt x="0" y="655317"/>
                </a:cubicBezTo>
                <a:lnTo>
                  <a:pt x="0" y="38103"/>
                </a:lnTo>
                <a:cubicBezTo>
                  <a:pt x="0" y="17074"/>
                  <a:pt x="17074" y="0"/>
                  <a:pt x="3810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55320" y="2651401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Timeliness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342680" y="2613422"/>
            <a:ext cx="59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88%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5320" y="2918101"/>
            <a:ext cx="3219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เป้าหมาย: &gt;80%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7210" y="3272317"/>
            <a:ext cx="3398520" cy="693420"/>
          </a:xfrm>
          <a:custGeom>
            <a:avLst/>
            <a:gdLst/>
            <a:ahLst/>
            <a:cxnLst/>
            <a:rect l="l" t="t" r="r" b="b"/>
            <a:pathLst>
              <a:path w="3398520" h="693420">
                <a:moveTo>
                  <a:pt x="38103" y="0"/>
                </a:moveTo>
                <a:lnTo>
                  <a:pt x="3360417" y="0"/>
                </a:lnTo>
                <a:cubicBezTo>
                  <a:pt x="3381446" y="0"/>
                  <a:pt x="3398520" y="17074"/>
                  <a:pt x="3398520" y="38103"/>
                </a:cubicBezTo>
                <a:lnTo>
                  <a:pt x="3398520" y="655317"/>
                </a:lnTo>
                <a:cubicBezTo>
                  <a:pt x="3398520" y="676346"/>
                  <a:pt x="3381446" y="693420"/>
                  <a:pt x="3360417" y="693420"/>
                </a:cubicBezTo>
                <a:lnTo>
                  <a:pt x="38103" y="693420"/>
                </a:lnTo>
                <a:cubicBezTo>
                  <a:pt x="17074" y="693420"/>
                  <a:pt x="0" y="676346"/>
                  <a:pt x="0" y="655317"/>
                </a:cubicBezTo>
                <a:lnTo>
                  <a:pt x="0" y="38103"/>
                </a:lnTo>
                <a:cubicBezTo>
                  <a:pt x="0" y="17074"/>
                  <a:pt x="17074" y="0"/>
                  <a:pt x="3810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55320" y="3428405"/>
            <a:ext cx="72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348633" y="3390426"/>
            <a:ext cx="581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08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85%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5320" y="3695105"/>
            <a:ext cx="3219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เป้าหมาย: &gt;95%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7210" y="4049321"/>
            <a:ext cx="3398520" cy="693420"/>
          </a:xfrm>
          <a:custGeom>
            <a:avLst/>
            <a:gdLst/>
            <a:ahLst/>
            <a:cxnLst/>
            <a:rect l="l" t="t" r="r" b="b"/>
            <a:pathLst>
              <a:path w="3398520" h="693420">
                <a:moveTo>
                  <a:pt x="38103" y="0"/>
                </a:moveTo>
                <a:lnTo>
                  <a:pt x="3360417" y="0"/>
                </a:lnTo>
                <a:cubicBezTo>
                  <a:pt x="3381446" y="0"/>
                  <a:pt x="3398520" y="17074"/>
                  <a:pt x="3398520" y="38103"/>
                </a:cubicBezTo>
                <a:lnTo>
                  <a:pt x="3398520" y="655317"/>
                </a:lnTo>
                <a:cubicBezTo>
                  <a:pt x="3398520" y="676346"/>
                  <a:pt x="3381446" y="693420"/>
                  <a:pt x="3360417" y="693420"/>
                </a:cubicBezTo>
                <a:lnTo>
                  <a:pt x="38103" y="693420"/>
                </a:lnTo>
                <a:cubicBezTo>
                  <a:pt x="17074" y="693420"/>
                  <a:pt x="0" y="676346"/>
                  <a:pt x="0" y="655317"/>
                </a:cubicBezTo>
                <a:lnTo>
                  <a:pt x="0" y="38103"/>
                </a:lnTo>
                <a:cubicBezTo>
                  <a:pt x="0" y="17074"/>
                  <a:pt x="17074" y="0"/>
                  <a:pt x="3810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55320" y="4205408"/>
            <a:ext cx="59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Validity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354110" y="4167429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96%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55320" y="4472108"/>
            <a:ext cx="3219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เป้าหมาย: &gt;95%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41721" y="1181100"/>
            <a:ext cx="7572375" cy="4105275"/>
          </a:xfrm>
          <a:custGeom>
            <a:avLst/>
            <a:gdLst/>
            <a:ahLst/>
            <a:cxnLst/>
            <a:rect l="l" t="t" r="r" b="b"/>
            <a:pathLst>
              <a:path w="7572375" h="4105275">
                <a:moveTo>
                  <a:pt x="76194" y="0"/>
                </a:moveTo>
                <a:lnTo>
                  <a:pt x="7496181" y="0"/>
                </a:lnTo>
                <a:cubicBezTo>
                  <a:pt x="7538262" y="0"/>
                  <a:pt x="7572375" y="34113"/>
                  <a:pt x="7572375" y="76194"/>
                </a:cubicBezTo>
                <a:lnTo>
                  <a:pt x="7572375" y="4029081"/>
                </a:lnTo>
                <a:cubicBezTo>
                  <a:pt x="7572375" y="4071162"/>
                  <a:pt x="7538262" y="4105275"/>
                  <a:pt x="7496181" y="4105275"/>
                </a:cubicBezTo>
                <a:lnTo>
                  <a:pt x="76194" y="4105275"/>
                </a:lnTo>
                <a:cubicBezTo>
                  <a:pt x="34113" y="4105275"/>
                  <a:pt x="0" y="4071162"/>
                  <a:pt x="0" y="4029081"/>
                </a:cubicBezTo>
                <a:lnTo>
                  <a:pt x="0" y="76194"/>
                </a:lnTo>
                <a:cubicBezTo>
                  <a:pt x="0" y="34141"/>
                  <a:pt x="34141" y="0"/>
                  <a:pt x="76194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394121" y="1333500"/>
            <a:ext cx="7362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Dashboard Mockup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397931" y="1718310"/>
            <a:ext cx="3569970" cy="1645920"/>
          </a:xfrm>
          <a:custGeom>
            <a:avLst/>
            <a:gdLst/>
            <a:ahLst/>
            <a:cxnLst/>
            <a:rect l="l" t="t" r="r" b="b"/>
            <a:pathLst>
              <a:path w="3569970" h="1645920">
                <a:moveTo>
                  <a:pt x="38103" y="0"/>
                </a:moveTo>
                <a:lnTo>
                  <a:pt x="3531867" y="0"/>
                </a:lnTo>
                <a:cubicBezTo>
                  <a:pt x="3552911" y="0"/>
                  <a:pt x="3569970" y="17059"/>
                  <a:pt x="3569970" y="38103"/>
                </a:cubicBezTo>
                <a:lnTo>
                  <a:pt x="3569970" y="1607817"/>
                </a:lnTo>
                <a:cubicBezTo>
                  <a:pt x="3569970" y="1628861"/>
                  <a:pt x="3552911" y="1645920"/>
                  <a:pt x="3531867" y="1645920"/>
                </a:cubicBezTo>
                <a:lnTo>
                  <a:pt x="38103" y="1645920"/>
                </a:lnTo>
                <a:cubicBezTo>
                  <a:pt x="17059" y="1645920"/>
                  <a:pt x="0" y="1628861"/>
                  <a:pt x="0" y="160781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516041" y="1836418"/>
            <a:ext cx="340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Completeness by Month</a:t>
            </a:r>
            <a:endParaRPr lang="en-US" sz="1600" dirty="0"/>
          </a:p>
        </p:txBody>
      </p:sp>
      <p:pic>
        <p:nvPicPr>
          <p:cNvPr id="26" name="Image 0" descr="https://kimi-img.moonshot.cn/pub/slides/26-02-19-02:59:43-d6b0o7qliquf9n4tpf5g.png"/>
          <p:cNvPicPr>
            <a:picLocks noChangeAspect="1"/>
          </p:cNvPicPr>
          <p:nvPr/>
        </p:nvPicPr>
        <p:blipFill>
          <a:blip r:embed="rId3"/>
          <a:srcRect t="57" b="57"/>
          <a:stretch/>
        </p:blipFill>
        <p:spPr>
          <a:xfrm>
            <a:off x="4516041" y="2103118"/>
            <a:ext cx="3333750" cy="1143000"/>
          </a:xfrm>
          <a:prstGeom prst="roundRect">
            <a:avLst>
              <a:gd name="adj" fmla="val 0"/>
            </a:avLst>
          </a:prstGeom>
        </p:spPr>
      </p:pic>
      <p:sp>
        <p:nvSpPr>
          <p:cNvPr id="27" name="Shape 24"/>
          <p:cNvSpPr/>
          <p:nvPr/>
        </p:nvSpPr>
        <p:spPr>
          <a:xfrm>
            <a:off x="8087321" y="1718310"/>
            <a:ext cx="3569970" cy="1645920"/>
          </a:xfrm>
          <a:custGeom>
            <a:avLst/>
            <a:gdLst/>
            <a:ahLst/>
            <a:cxnLst/>
            <a:rect l="l" t="t" r="r" b="b"/>
            <a:pathLst>
              <a:path w="3569970" h="1645920">
                <a:moveTo>
                  <a:pt x="38103" y="0"/>
                </a:moveTo>
                <a:lnTo>
                  <a:pt x="3531867" y="0"/>
                </a:lnTo>
                <a:cubicBezTo>
                  <a:pt x="3552911" y="0"/>
                  <a:pt x="3569970" y="17059"/>
                  <a:pt x="3569970" y="38103"/>
                </a:cubicBezTo>
                <a:lnTo>
                  <a:pt x="3569970" y="1607817"/>
                </a:lnTo>
                <a:cubicBezTo>
                  <a:pt x="3569970" y="1628861"/>
                  <a:pt x="3552911" y="1645920"/>
                  <a:pt x="3531867" y="1645920"/>
                </a:cubicBezTo>
                <a:lnTo>
                  <a:pt x="38103" y="1645920"/>
                </a:lnTo>
                <a:cubicBezTo>
                  <a:pt x="17059" y="1645920"/>
                  <a:pt x="0" y="1628861"/>
                  <a:pt x="0" y="160781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8205431" y="1836418"/>
            <a:ext cx="340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Timeliness Trend</a:t>
            </a:r>
            <a:endParaRPr lang="en-US" sz="1600" dirty="0"/>
          </a:p>
        </p:txBody>
      </p:sp>
      <p:pic>
        <p:nvPicPr>
          <p:cNvPr id="29" name="Image 1" descr="https://kimi-img.moonshot.cn/pub/slides/26-02-19-02:59:43-d6b0o7uuvalno8k5paj0.png"/>
          <p:cNvPicPr>
            <a:picLocks noChangeAspect="1"/>
          </p:cNvPicPr>
          <p:nvPr/>
        </p:nvPicPr>
        <p:blipFill>
          <a:blip r:embed="rId4"/>
          <a:srcRect t="57" b="57"/>
          <a:stretch/>
        </p:blipFill>
        <p:spPr>
          <a:xfrm>
            <a:off x="8205431" y="2103118"/>
            <a:ext cx="3333750" cy="1143000"/>
          </a:xfrm>
          <a:prstGeom prst="roundRect">
            <a:avLst>
              <a:gd name="adj" fmla="val 0"/>
            </a:avLst>
          </a:prstGeom>
        </p:spPr>
      </p:pic>
      <p:sp>
        <p:nvSpPr>
          <p:cNvPr id="30" name="Shape 26"/>
          <p:cNvSpPr/>
          <p:nvPr/>
        </p:nvSpPr>
        <p:spPr>
          <a:xfrm>
            <a:off x="4397931" y="3486156"/>
            <a:ext cx="3569970" cy="1645920"/>
          </a:xfrm>
          <a:custGeom>
            <a:avLst/>
            <a:gdLst/>
            <a:ahLst/>
            <a:cxnLst/>
            <a:rect l="l" t="t" r="r" b="b"/>
            <a:pathLst>
              <a:path w="3569970" h="1645920">
                <a:moveTo>
                  <a:pt x="38103" y="0"/>
                </a:moveTo>
                <a:lnTo>
                  <a:pt x="3531867" y="0"/>
                </a:lnTo>
                <a:cubicBezTo>
                  <a:pt x="3552911" y="0"/>
                  <a:pt x="3569970" y="17059"/>
                  <a:pt x="3569970" y="38103"/>
                </a:cubicBezTo>
                <a:lnTo>
                  <a:pt x="3569970" y="1607817"/>
                </a:lnTo>
                <a:cubicBezTo>
                  <a:pt x="3569970" y="1628861"/>
                  <a:pt x="3552911" y="1645920"/>
                  <a:pt x="3531867" y="1645920"/>
                </a:cubicBezTo>
                <a:lnTo>
                  <a:pt x="38103" y="1645920"/>
                </a:lnTo>
                <a:cubicBezTo>
                  <a:pt x="17059" y="1645920"/>
                  <a:pt x="0" y="1628861"/>
                  <a:pt x="0" y="160781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7"/>
          <p:cNvSpPr/>
          <p:nvPr/>
        </p:nvSpPr>
        <p:spPr>
          <a:xfrm>
            <a:off x="4516041" y="3604264"/>
            <a:ext cx="340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Outliers Detection</a:t>
            </a:r>
            <a:endParaRPr lang="en-US" sz="1600" dirty="0"/>
          </a:p>
        </p:txBody>
      </p:sp>
      <p:pic>
        <p:nvPicPr>
          <p:cNvPr id="32" name="Image 2" descr="https://kimi-img.moonshot.cn/pub/slides/26-02-19-02:59:43-d6b0o7p36ak7ihrkuuug.png"/>
          <p:cNvPicPr>
            <a:picLocks noChangeAspect="1"/>
          </p:cNvPicPr>
          <p:nvPr/>
        </p:nvPicPr>
        <p:blipFill>
          <a:blip r:embed="rId5"/>
          <a:srcRect t="57" b="57"/>
          <a:stretch/>
        </p:blipFill>
        <p:spPr>
          <a:xfrm>
            <a:off x="4516041" y="3870964"/>
            <a:ext cx="3333750" cy="1143000"/>
          </a:xfrm>
          <a:prstGeom prst="roundRect">
            <a:avLst>
              <a:gd name="adj" fmla="val 0"/>
            </a:avLst>
          </a:prstGeom>
        </p:spPr>
      </p:pic>
      <p:sp>
        <p:nvSpPr>
          <p:cNvPr id="33" name="Shape 28"/>
          <p:cNvSpPr/>
          <p:nvPr/>
        </p:nvSpPr>
        <p:spPr>
          <a:xfrm>
            <a:off x="8087321" y="3486156"/>
            <a:ext cx="3569970" cy="1645920"/>
          </a:xfrm>
          <a:custGeom>
            <a:avLst/>
            <a:gdLst/>
            <a:ahLst/>
            <a:cxnLst/>
            <a:rect l="l" t="t" r="r" b="b"/>
            <a:pathLst>
              <a:path w="3569970" h="1645920">
                <a:moveTo>
                  <a:pt x="38103" y="0"/>
                </a:moveTo>
                <a:lnTo>
                  <a:pt x="3531867" y="0"/>
                </a:lnTo>
                <a:cubicBezTo>
                  <a:pt x="3552911" y="0"/>
                  <a:pt x="3569970" y="17059"/>
                  <a:pt x="3569970" y="38103"/>
                </a:cubicBezTo>
                <a:lnTo>
                  <a:pt x="3569970" y="1607817"/>
                </a:lnTo>
                <a:cubicBezTo>
                  <a:pt x="3569970" y="1628861"/>
                  <a:pt x="3552911" y="1645920"/>
                  <a:pt x="3531867" y="1645920"/>
                </a:cubicBezTo>
                <a:lnTo>
                  <a:pt x="38103" y="1645920"/>
                </a:lnTo>
                <a:cubicBezTo>
                  <a:pt x="17059" y="1645920"/>
                  <a:pt x="0" y="1628861"/>
                  <a:pt x="0" y="160781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29"/>
          <p:cNvSpPr/>
          <p:nvPr/>
        </p:nvSpPr>
        <p:spPr>
          <a:xfrm>
            <a:off x="8205431" y="3604264"/>
            <a:ext cx="340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Quality Score</a:t>
            </a:r>
            <a:endParaRPr lang="en-US" sz="1600" dirty="0"/>
          </a:p>
        </p:txBody>
      </p:sp>
      <p:pic>
        <p:nvPicPr>
          <p:cNvPr id="35" name="Image 3" descr="https://kimi-img.moonshot.cn/pub/slides/26-02-19-02:59:44-d6b0o83eqfpbg4jkjvtg.png"/>
          <p:cNvPicPr>
            <a:picLocks noChangeAspect="1"/>
          </p:cNvPicPr>
          <p:nvPr/>
        </p:nvPicPr>
        <p:blipFill>
          <a:blip r:embed="rId6"/>
          <a:srcRect t="57" b="57"/>
          <a:stretch/>
        </p:blipFill>
        <p:spPr>
          <a:xfrm>
            <a:off x="8205431" y="3870964"/>
            <a:ext cx="3333750" cy="1143000"/>
          </a:xfrm>
          <a:prstGeom prst="roundRect">
            <a:avLst>
              <a:gd name="adj" fmla="val 0"/>
            </a:avLst>
          </a:prstGeom>
        </p:spPr>
      </p:pic>
      <p:sp>
        <p:nvSpPr>
          <p:cNvPr id="36" name="Shape 30"/>
          <p:cNvSpPr/>
          <p:nvPr/>
        </p:nvSpPr>
        <p:spPr>
          <a:xfrm>
            <a:off x="381000" y="5440682"/>
            <a:ext cx="11430000" cy="800100"/>
          </a:xfrm>
          <a:custGeom>
            <a:avLst/>
            <a:gdLst/>
            <a:ahLst/>
            <a:cxnLst/>
            <a:rect l="l" t="t" r="r" b="b"/>
            <a:pathLst>
              <a:path w="11430000" h="800100">
                <a:moveTo>
                  <a:pt x="76202" y="0"/>
                </a:moveTo>
                <a:lnTo>
                  <a:pt x="11353798" y="0"/>
                </a:lnTo>
                <a:cubicBezTo>
                  <a:pt x="11395883" y="0"/>
                  <a:pt x="11430000" y="34117"/>
                  <a:pt x="11430000" y="76202"/>
                </a:cubicBezTo>
                <a:lnTo>
                  <a:pt x="11430000" y="723898"/>
                </a:lnTo>
                <a:cubicBezTo>
                  <a:pt x="11430000" y="765983"/>
                  <a:pt x="11395883" y="800100"/>
                  <a:pt x="113537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1"/>
          <p:cNvSpPr/>
          <p:nvPr/>
        </p:nvSpPr>
        <p:spPr>
          <a:xfrm>
            <a:off x="581025" y="5631182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2"/>
          <p:cNvSpPr/>
          <p:nvPr/>
        </p:nvSpPr>
        <p:spPr>
          <a:xfrm>
            <a:off x="923925" y="5593082"/>
            <a:ext cx="592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องค์ประกอบของ Data Quality Report</a:t>
            </a:r>
            <a:endParaRPr lang="en-US" sz="1600" dirty="0"/>
          </a:p>
        </p:txBody>
      </p:sp>
      <p:sp>
        <p:nvSpPr>
          <p:cNvPr id="39" name="Text 33"/>
          <p:cNvSpPr/>
          <p:nvPr/>
        </p:nvSpPr>
        <p:spPr>
          <a:xfrm>
            <a:off x="923925" y="5897882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สรุปผลโดยรวด</a:t>
            </a:r>
            <a:endParaRPr lang="en-US" sz="1600" dirty="0"/>
          </a:p>
        </p:txBody>
      </p:sp>
      <p:sp>
        <p:nvSpPr>
          <p:cNvPr id="40" name="Text 34"/>
          <p:cNvSpPr/>
          <p:nvPr/>
        </p:nvSpPr>
        <p:spPr>
          <a:xfrm>
            <a:off x="2415183" y="5897882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วิเคราะห์แต่ละมิติ</a:t>
            </a:r>
            <a:endParaRPr lang="en-US" sz="1600" dirty="0"/>
          </a:p>
        </p:txBody>
      </p:sp>
      <p:sp>
        <p:nvSpPr>
          <p:cNvPr id="41" name="Text 35"/>
          <p:cNvSpPr/>
          <p:nvPr/>
        </p:nvSpPr>
        <p:spPr>
          <a:xfrm>
            <a:off x="3906441" y="5897882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ปัญหาที่พบและสาเหตุ</a:t>
            </a:r>
            <a:endParaRPr lang="en-US" sz="1600" dirty="0"/>
          </a:p>
        </p:txBody>
      </p:sp>
      <p:sp>
        <p:nvSpPr>
          <p:cNvPr id="42" name="Text 36"/>
          <p:cNvSpPr/>
          <p:nvPr/>
        </p:nvSpPr>
        <p:spPr>
          <a:xfrm>
            <a:off x="5397698" y="5897882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แนวทางการแก้ไข</a:t>
            </a:r>
            <a:endParaRPr lang="en-US" sz="1600" dirty="0"/>
          </a:p>
        </p:txBody>
      </p:sp>
      <p:sp>
        <p:nvSpPr>
          <p:cNvPr id="43" name="Shape 37"/>
          <p:cNvSpPr/>
          <p:nvPr/>
        </p:nvSpPr>
        <p:spPr>
          <a:xfrm>
            <a:off x="402431" y="6347464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725" y="114300"/>
                </a:moveTo>
                <a:lnTo>
                  <a:pt x="21431" y="114300"/>
                </a:lnTo>
                <a:cubicBezTo>
                  <a:pt x="9599" y="114300"/>
                  <a:pt x="0" y="104701"/>
                  <a:pt x="0" y="92869"/>
                </a:cubicBezTo>
                <a:lnTo>
                  <a:pt x="0" y="21431"/>
                </a:lnTo>
                <a:cubicBezTo>
                  <a:pt x="0" y="9599"/>
                  <a:pt x="9599" y="0"/>
                  <a:pt x="21431" y="0"/>
                </a:cubicBezTo>
                <a:lnTo>
                  <a:pt x="89297" y="0"/>
                </a:lnTo>
                <a:cubicBezTo>
                  <a:pt x="95213" y="0"/>
                  <a:pt x="100013" y="4800"/>
                  <a:pt x="100013" y="10716"/>
                </a:cubicBezTo>
                <a:lnTo>
                  <a:pt x="100013" y="75009"/>
                </a:lnTo>
                <a:cubicBezTo>
                  <a:pt x="100013" y="79675"/>
                  <a:pt x="97021" y="83649"/>
                  <a:pt x="92869" y="85122"/>
                </a:cubicBezTo>
                <a:lnTo>
                  <a:pt x="92869" y="100013"/>
                </a:lnTo>
                <a:cubicBezTo>
                  <a:pt x="96820" y="100013"/>
                  <a:pt x="100013" y="103205"/>
                  <a:pt x="100013" y="107156"/>
                </a:cubicBezTo>
                <a:cubicBezTo>
                  <a:pt x="100013" y="111108"/>
                  <a:pt x="96820" y="114300"/>
                  <a:pt x="92869" y="114300"/>
                </a:cubicBezTo>
                <a:lnTo>
                  <a:pt x="85725" y="114300"/>
                </a:lnTo>
                <a:close/>
                <a:moveTo>
                  <a:pt x="21431" y="85725"/>
                </a:moveTo>
                <a:cubicBezTo>
                  <a:pt x="17480" y="85725"/>
                  <a:pt x="14288" y="88917"/>
                  <a:pt x="14288" y="92869"/>
                </a:cubicBezTo>
                <a:cubicBezTo>
                  <a:pt x="14288" y="96820"/>
                  <a:pt x="17480" y="100013"/>
                  <a:pt x="21431" y="100013"/>
                </a:cubicBezTo>
                <a:lnTo>
                  <a:pt x="78581" y="100013"/>
                </a:lnTo>
                <a:lnTo>
                  <a:pt x="78581" y="85725"/>
                </a:lnTo>
                <a:lnTo>
                  <a:pt x="21431" y="85725"/>
                </a:lnTo>
                <a:close/>
                <a:moveTo>
                  <a:pt x="28575" y="33933"/>
                </a:moveTo>
                <a:cubicBezTo>
                  <a:pt x="28575" y="36902"/>
                  <a:pt x="30964" y="39291"/>
                  <a:pt x="33933" y="39291"/>
                </a:cubicBezTo>
                <a:lnTo>
                  <a:pt x="73223" y="39291"/>
                </a:lnTo>
                <a:cubicBezTo>
                  <a:pt x="76193" y="39291"/>
                  <a:pt x="78581" y="36902"/>
                  <a:pt x="78581" y="33933"/>
                </a:cubicBezTo>
                <a:cubicBezTo>
                  <a:pt x="78581" y="30964"/>
                  <a:pt x="76193" y="28575"/>
                  <a:pt x="73223" y="28575"/>
                </a:cubicBezTo>
                <a:lnTo>
                  <a:pt x="33933" y="28575"/>
                </a:lnTo>
                <a:cubicBezTo>
                  <a:pt x="30964" y="28575"/>
                  <a:pt x="28575" y="30964"/>
                  <a:pt x="28575" y="33933"/>
                </a:cubicBezTo>
                <a:close/>
                <a:moveTo>
                  <a:pt x="33933" y="50006"/>
                </a:moveTo>
                <a:cubicBezTo>
                  <a:pt x="30964" y="50006"/>
                  <a:pt x="28575" y="52395"/>
                  <a:pt x="28575" y="55364"/>
                </a:cubicBezTo>
                <a:cubicBezTo>
                  <a:pt x="28575" y="58333"/>
                  <a:pt x="30964" y="60722"/>
                  <a:pt x="33933" y="60722"/>
                </a:cubicBezTo>
                <a:lnTo>
                  <a:pt x="73223" y="60722"/>
                </a:lnTo>
                <a:cubicBezTo>
                  <a:pt x="76193" y="60722"/>
                  <a:pt x="78581" y="58333"/>
                  <a:pt x="78581" y="55364"/>
                </a:cubicBezTo>
                <a:cubicBezTo>
                  <a:pt x="78581" y="52395"/>
                  <a:pt x="76193" y="50006"/>
                  <a:pt x="73223" y="50006"/>
                </a:cubicBezTo>
                <a:lnTo>
                  <a:pt x="33933" y="5000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38"/>
          <p:cNvSpPr/>
          <p:nvPr/>
        </p:nvSpPr>
        <p:spPr>
          <a:xfrm>
            <a:off x="581025" y="6316982"/>
            <a:ext cx="1128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CDC. Data Quality Dashboard. NSSP Onboarding Toolkits; 2024.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0000">
                  <a:alpha val="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881688" y="800230"/>
            <a:ext cx="428625" cy="571500"/>
          </a:xfrm>
          <a:custGeom>
            <a:avLst/>
            <a:gdLst/>
            <a:ahLst/>
            <a:cxnLst/>
            <a:rect l="l" t="t" r="r" b="b"/>
            <a:pathLst>
              <a:path w="428625" h="571500">
                <a:moveTo>
                  <a:pt x="347588" y="35719"/>
                </a:moveTo>
                <a:lnTo>
                  <a:pt x="357188" y="35719"/>
                </a:lnTo>
                <a:cubicBezTo>
                  <a:pt x="396590" y="35719"/>
                  <a:pt x="428625" y="67754"/>
                  <a:pt x="428625" y="107156"/>
                </a:cubicBezTo>
                <a:lnTo>
                  <a:pt x="428625" y="500063"/>
                </a:lnTo>
                <a:cubicBezTo>
                  <a:pt x="428625" y="539465"/>
                  <a:pt x="396590" y="571500"/>
                  <a:pt x="357188" y="571500"/>
                </a:cubicBezTo>
                <a:lnTo>
                  <a:pt x="71438" y="571500"/>
                </a:lnTo>
                <a:cubicBezTo>
                  <a:pt x="32035" y="571500"/>
                  <a:pt x="0" y="539465"/>
                  <a:pt x="0" y="500063"/>
                </a:cubicBezTo>
                <a:lnTo>
                  <a:pt x="0" y="107156"/>
                </a:lnTo>
                <a:cubicBezTo>
                  <a:pt x="0" y="67754"/>
                  <a:pt x="32035" y="35719"/>
                  <a:pt x="71438" y="35719"/>
                </a:cubicBezTo>
                <a:lnTo>
                  <a:pt x="81037" y="35719"/>
                </a:lnTo>
                <a:cubicBezTo>
                  <a:pt x="93315" y="14399"/>
                  <a:pt x="116421" y="0"/>
                  <a:pt x="142875" y="0"/>
                </a:cubicBezTo>
                <a:lnTo>
                  <a:pt x="285750" y="0"/>
                </a:lnTo>
                <a:cubicBezTo>
                  <a:pt x="312204" y="0"/>
                  <a:pt x="335310" y="14399"/>
                  <a:pt x="347588" y="35719"/>
                </a:cubicBezTo>
                <a:close/>
                <a:moveTo>
                  <a:pt x="276820" y="125016"/>
                </a:moveTo>
                <a:cubicBezTo>
                  <a:pt x="291666" y="125016"/>
                  <a:pt x="303609" y="113072"/>
                  <a:pt x="303609" y="98227"/>
                </a:cubicBezTo>
                <a:cubicBezTo>
                  <a:pt x="303609" y="83381"/>
                  <a:pt x="291666" y="71438"/>
                  <a:pt x="276820" y="71438"/>
                </a:cubicBezTo>
                <a:lnTo>
                  <a:pt x="151805" y="71438"/>
                </a:lnTo>
                <a:cubicBezTo>
                  <a:pt x="136959" y="71438"/>
                  <a:pt x="125016" y="83381"/>
                  <a:pt x="125016" y="98227"/>
                </a:cubicBezTo>
                <a:cubicBezTo>
                  <a:pt x="125016" y="113072"/>
                  <a:pt x="136959" y="125016"/>
                  <a:pt x="151805" y="125016"/>
                </a:cubicBezTo>
                <a:lnTo>
                  <a:pt x="276820" y="125016"/>
                </a:lnTo>
                <a:close/>
                <a:moveTo>
                  <a:pt x="308521" y="290996"/>
                </a:moveTo>
                <a:cubicBezTo>
                  <a:pt x="316334" y="278495"/>
                  <a:pt x="312539" y="261975"/>
                  <a:pt x="300037" y="254050"/>
                </a:cubicBezTo>
                <a:cubicBezTo>
                  <a:pt x="287536" y="246125"/>
                  <a:pt x="271016" y="250031"/>
                  <a:pt x="263091" y="262533"/>
                </a:cubicBezTo>
                <a:lnTo>
                  <a:pt x="194556" y="372256"/>
                </a:lnTo>
                <a:lnTo>
                  <a:pt x="164418" y="332073"/>
                </a:lnTo>
                <a:cubicBezTo>
                  <a:pt x="155488" y="320241"/>
                  <a:pt x="138745" y="317785"/>
                  <a:pt x="126913" y="326715"/>
                </a:cubicBezTo>
                <a:cubicBezTo>
                  <a:pt x="115081" y="335645"/>
                  <a:pt x="112626" y="352388"/>
                  <a:pt x="121555" y="364220"/>
                </a:cubicBezTo>
                <a:lnTo>
                  <a:pt x="175133" y="435657"/>
                </a:lnTo>
                <a:cubicBezTo>
                  <a:pt x="180380" y="442689"/>
                  <a:pt x="188863" y="446708"/>
                  <a:pt x="197681" y="446373"/>
                </a:cubicBezTo>
                <a:cubicBezTo>
                  <a:pt x="206499" y="446038"/>
                  <a:pt x="214536" y="441350"/>
                  <a:pt x="219224" y="433760"/>
                </a:cubicBezTo>
                <a:lnTo>
                  <a:pt x="308521" y="290885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66700" y="160033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สรุปและเชื่อมไปการใช้งานจริง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486400" y="220993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943344" y="2552830"/>
            <a:ext cx="3000375" cy="2057400"/>
          </a:xfrm>
          <a:custGeom>
            <a:avLst/>
            <a:gdLst/>
            <a:ahLst/>
            <a:cxnLst/>
            <a:rect l="l" t="t" r="r" b="b"/>
            <a:pathLst>
              <a:path w="3000375" h="2057400">
                <a:moveTo>
                  <a:pt x="76206" y="0"/>
                </a:moveTo>
                <a:lnTo>
                  <a:pt x="2924169" y="0"/>
                </a:lnTo>
                <a:cubicBezTo>
                  <a:pt x="2966256" y="0"/>
                  <a:pt x="3000375" y="34119"/>
                  <a:pt x="3000375" y="76206"/>
                </a:cubicBezTo>
                <a:lnTo>
                  <a:pt x="3000375" y="1981194"/>
                </a:lnTo>
                <a:cubicBezTo>
                  <a:pt x="3000375" y="2023281"/>
                  <a:pt x="2966256" y="2057400"/>
                  <a:pt x="2924169" y="2057400"/>
                </a:cubicBezTo>
                <a:lnTo>
                  <a:pt x="76206" y="2057400"/>
                </a:lnTo>
                <a:cubicBezTo>
                  <a:pt x="34119" y="2057400"/>
                  <a:pt x="0" y="2023281"/>
                  <a:pt x="0" y="198119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171944" y="2781430"/>
            <a:ext cx="2657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กรอบการทำงาน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200519" y="3276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3448169" y="3238500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ใช้กรอบ DQR + CAT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200519" y="3581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448169" y="3543300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 4 มิติหลัก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00519" y="38862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3448169" y="3848100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Desk Review + Data Verification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200519" y="41910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448169" y="4152900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Cross-validation หลายแหล่ง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48400" y="2552830"/>
            <a:ext cx="3000375" cy="2057400"/>
          </a:xfrm>
          <a:custGeom>
            <a:avLst/>
            <a:gdLst/>
            <a:ahLst/>
            <a:cxnLst/>
            <a:rect l="l" t="t" r="r" b="b"/>
            <a:pathLst>
              <a:path w="3000375" h="2057400">
                <a:moveTo>
                  <a:pt x="76206" y="0"/>
                </a:moveTo>
                <a:lnTo>
                  <a:pt x="2924169" y="0"/>
                </a:lnTo>
                <a:cubicBezTo>
                  <a:pt x="2966256" y="0"/>
                  <a:pt x="3000375" y="34119"/>
                  <a:pt x="3000375" y="76206"/>
                </a:cubicBezTo>
                <a:lnTo>
                  <a:pt x="3000375" y="1981194"/>
                </a:lnTo>
                <a:cubicBezTo>
                  <a:pt x="3000375" y="2023281"/>
                  <a:pt x="2966256" y="2057400"/>
                  <a:pt x="2924169" y="2057400"/>
                </a:cubicBezTo>
                <a:lnTo>
                  <a:pt x="76206" y="2057400"/>
                </a:lnTo>
                <a:cubicBezTo>
                  <a:pt x="34119" y="2057400"/>
                  <a:pt x="0" y="2023281"/>
                  <a:pt x="0" y="198119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477000" y="2781430"/>
            <a:ext cx="2657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515100" y="32766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753225" y="3238500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Quality Report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96050" y="3581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753225" y="3543300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ติดตาม KPIs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96050" y="3886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9826" y="10805"/>
                </a:moveTo>
                <a:cubicBezTo>
                  <a:pt x="43071" y="13067"/>
                  <a:pt x="43845" y="17532"/>
                  <a:pt x="41583" y="20747"/>
                </a:cubicBezTo>
                <a:lnTo>
                  <a:pt x="24914" y="44559"/>
                </a:lnTo>
                <a:cubicBezTo>
                  <a:pt x="23693" y="46286"/>
                  <a:pt x="21788" y="47387"/>
                  <a:pt x="19675" y="47565"/>
                </a:cubicBezTo>
                <a:cubicBezTo>
                  <a:pt x="17562" y="47744"/>
                  <a:pt x="15478" y="47030"/>
                  <a:pt x="13990" y="45541"/>
                </a:cubicBezTo>
                <a:lnTo>
                  <a:pt x="2084" y="33635"/>
                </a:lnTo>
                <a:cubicBezTo>
                  <a:pt x="-685" y="30837"/>
                  <a:pt x="-685" y="26313"/>
                  <a:pt x="2084" y="23515"/>
                </a:cubicBezTo>
                <a:cubicBezTo>
                  <a:pt x="4852" y="20717"/>
                  <a:pt x="9406" y="20747"/>
                  <a:pt x="12204" y="23515"/>
                </a:cubicBezTo>
                <a:lnTo>
                  <a:pt x="18098" y="29408"/>
                </a:lnTo>
                <a:lnTo>
                  <a:pt x="29885" y="12561"/>
                </a:lnTo>
                <a:cubicBezTo>
                  <a:pt x="32147" y="9317"/>
                  <a:pt x="36612" y="8543"/>
                  <a:pt x="39826" y="10805"/>
                </a:cubicBezTo>
                <a:close/>
                <a:moveTo>
                  <a:pt x="39826" y="58430"/>
                </a:moveTo>
                <a:cubicBezTo>
                  <a:pt x="43071" y="60692"/>
                  <a:pt x="43845" y="65157"/>
                  <a:pt x="41583" y="68372"/>
                </a:cubicBezTo>
                <a:lnTo>
                  <a:pt x="24914" y="92184"/>
                </a:lnTo>
                <a:cubicBezTo>
                  <a:pt x="23693" y="93911"/>
                  <a:pt x="21788" y="95012"/>
                  <a:pt x="19675" y="95190"/>
                </a:cubicBezTo>
                <a:cubicBezTo>
                  <a:pt x="17562" y="95369"/>
                  <a:pt x="15478" y="94655"/>
                  <a:pt x="13990" y="93166"/>
                </a:cubicBezTo>
                <a:lnTo>
                  <a:pt x="2084" y="81260"/>
                </a:lnTo>
                <a:cubicBezTo>
                  <a:pt x="-714" y="78462"/>
                  <a:pt x="-714" y="73938"/>
                  <a:pt x="2084" y="71170"/>
                </a:cubicBezTo>
                <a:cubicBezTo>
                  <a:pt x="4882" y="68401"/>
                  <a:pt x="9406" y="68372"/>
                  <a:pt x="12174" y="71170"/>
                </a:cubicBezTo>
                <a:lnTo>
                  <a:pt x="18068" y="77063"/>
                </a:lnTo>
                <a:lnTo>
                  <a:pt x="29855" y="60216"/>
                </a:lnTo>
                <a:cubicBezTo>
                  <a:pt x="32117" y="56971"/>
                  <a:pt x="36582" y="56197"/>
                  <a:pt x="39797" y="58460"/>
                </a:cubicBezTo>
                <a:close/>
                <a:moveTo>
                  <a:pt x="66675" y="28575"/>
                </a:moveTo>
                <a:cubicBezTo>
                  <a:pt x="66675" y="23306"/>
                  <a:pt x="70931" y="19050"/>
                  <a:pt x="76200" y="19050"/>
                </a:cubicBezTo>
                <a:lnTo>
                  <a:pt x="142875" y="19050"/>
                </a:lnTo>
                <a:cubicBezTo>
                  <a:pt x="148144" y="19050"/>
                  <a:pt x="152400" y="23306"/>
                  <a:pt x="152400" y="28575"/>
                </a:cubicBezTo>
                <a:cubicBezTo>
                  <a:pt x="152400" y="33844"/>
                  <a:pt x="148144" y="38100"/>
                  <a:pt x="142875" y="38100"/>
                </a:cubicBezTo>
                <a:lnTo>
                  <a:pt x="76200" y="38100"/>
                </a:lnTo>
                <a:cubicBezTo>
                  <a:pt x="70931" y="38100"/>
                  <a:pt x="66675" y="33844"/>
                  <a:pt x="66675" y="28575"/>
                </a:cubicBezTo>
                <a:close/>
                <a:moveTo>
                  <a:pt x="66675" y="76200"/>
                </a:moveTo>
                <a:cubicBezTo>
                  <a:pt x="66675" y="70931"/>
                  <a:pt x="70931" y="66675"/>
                  <a:pt x="76200" y="66675"/>
                </a:cubicBezTo>
                <a:lnTo>
                  <a:pt x="142875" y="66675"/>
                </a:lnTo>
                <a:cubicBezTo>
                  <a:pt x="148144" y="66675"/>
                  <a:pt x="152400" y="70931"/>
                  <a:pt x="152400" y="76200"/>
                </a:cubicBezTo>
                <a:cubicBezTo>
                  <a:pt x="152400" y="81469"/>
                  <a:pt x="148144" y="85725"/>
                  <a:pt x="142875" y="85725"/>
                </a:cubicBezTo>
                <a:lnTo>
                  <a:pt x="76200" y="85725"/>
                </a:lnTo>
                <a:cubicBezTo>
                  <a:pt x="70931" y="85725"/>
                  <a:pt x="66675" y="81469"/>
                  <a:pt x="66675" y="76200"/>
                </a:cubicBezTo>
                <a:close/>
                <a:moveTo>
                  <a:pt x="47625" y="123825"/>
                </a:moveTo>
                <a:cubicBezTo>
                  <a:pt x="47625" y="118556"/>
                  <a:pt x="51881" y="114300"/>
                  <a:pt x="57150" y="114300"/>
                </a:cubicBezTo>
                <a:lnTo>
                  <a:pt x="142875" y="114300"/>
                </a:lnTo>
                <a:cubicBezTo>
                  <a:pt x="148144" y="114300"/>
                  <a:pt x="152400" y="118556"/>
                  <a:pt x="152400" y="123825"/>
                </a:cubicBezTo>
                <a:cubicBezTo>
                  <a:pt x="152400" y="129094"/>
                  <a:pt x="148144" y="133350"/>
                  <a:pt x="142875" y="133350"/>
                </a:cubicBezTo>
                <a:lnTo>
                  <a:pt x="57150" y="133350"/>
                </a:lnTo>
                <a:cubicBezTo>
                  <a:pt x="51881" y="133350"/>
                  <a:pt x="47625" y="129094"/>
                  <a:pt x="47625" y="123825"/>
                </a:cubicBezTo>
                <a:close/>
                <a:moveTo>
                  <a:pt x="19050" y="111919"/>
                </a:moveTo>
                <a:cubicBezTo>
                  <a:pt x="25621" y="111919"/>
                  <a:pt x="30956" y="117254"/>
                  <a:pt x="30956" y="123825"/>
                </a:cubicBezTo>
                <a:cubicBezTo>
                  <a:pt x="30956" y="130396"/>
                  <a:pt x="25621" y="135731"/>
                  <a:pt x="19050" y="135731"/>
                </a:cubicBezTo>
                <a:cubicBezTo>
                  <a:pt x="12479" y="135731"/>
                  <a:pt x="7144" y="130396"/>
                  <a:pt x="7144" y="123825"/>
                </a:cubicBezTo>
                <a:cubicBezTo>
                  <a:pt x="7144" y="117254"/>
                  <a:pt x="12479" y="111919"/>
                  <a:pt x="19050" y="11191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753225" y="3848100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Improvement Plan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6050" y="4191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753225" y="4152900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ติดตามอย่างต่อเนื่อง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969538" y="4914900"/>
            <a:ext cx="6248400" cy="1143000"/>
          </a:xfrm>
          <a:custGeom>
            <a:avLst/>
            <a:gdLst/>
            <a:ahLst/>
            <a:cxnLst/>
            <a:rect l="l" t="t" r="r" b="b"/>
            <a:pathLst>
              <a:path w="6248400" h="1143000">
                <a:moveTo>
                  <a:pt x="76204" y="0"/>
                </a:moveTo>
                <a:lnTo>
                  <a:pt x="6172196" y="0"/>
                </a:lnTo>
                <a:cubicBezTo>
                  <a:pt x="6214282" y="0"/>
                  <a:pt x="6248400" y="34118"/>
                  <a:pt x="6248400" y="76204"/>
                </a:cubicBezTo>
                <a:lnTo>
                  <a:pt x="6248400" y="1066796"/>
                </a:lnTo>
                <a:cubicBezTo>
                  <a:pt x="6248400" y="1108882"/>
                  <a:pt x="6214282" y="1143000"/>
                  <a:pt x="6172196" y="1143000"/>
                </a:cubicBezTo>
                <a:lnTo>
                  <a:pt x="76204" y="1143000"/>
                </a:lnTo>
                <a:cubicBezTo>
                  <a:pt x="34118" y="1143000"/>
                  <a:pt x="0" y="1108882"/>
                  <a:pt x="0" y="10667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3140988" y="5143500"/>
            <a:ext cx="5905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ต่อไป: ฝึกปฏิบัติ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155275" y="5562488"/>
            <a:ext cx="5876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ตรวจคุณภาพข้อมูลหลัง merge ด้วยแบบฝึกหัด M1-Workshop-Data-Integration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1.1 IMPORTANCE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ทำไม Data Quality สำคัญ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8620" y="1264920"/>
            <a:ext cx="5549265" cy="2186940"/>
          </a:xfrm>
          <a:custGeom>
            <a:avLst/>
            <a:gdLst/>
            <a:ahLst/>
            <a:cxnLst/>
            <a:rect l="l" t="t" r="r" b="b"/>
            <a:pathLst>
              <a:path w="5549265" h="2186940">
                <a:moveTo>
                  <a:pt x="76193" y="0"/>
                </a:moveTo>
                <a:lnTo>
                  <a:pt x="5473072" y="0"/>
                </a:lnTo>
                <a:cubicBezTo>
                  <a:pt x="5515152" y="0"/>
                  <a:pt x="5549265" y="34113"/>
                  <a:pt x="5549265" y="76193"/>
                </a:cubicBezTo>
                <a:lnTo>
                  <a:pt x="5549265" y="2110747"/>
                </a:lnTo>
                <a:cubicBezTo>
                  <a:pt x="5549265" y="2152827"/>
                  <a:pt x="5515152" y="2186940"/>
                  <a:pt x="5473072" y="2186940"/>
                </a:cubicBezTo>
                <a:lnTo>
                  <a:pt x="76193" y="2186940"/>
                </a:lnTo>
                <a:cubicBezTo>
                  <a:pt x="34113" y="2186940"/>
                  <a:pt x="0" y="2152827"/>
                  <a:pt x="0" y="2110747"/>
                </a:cubicBezTo>
                <a:lnTo>
                  <a:pt x="0" y="76193"/>
                </a:lnTo>
                <a:cubicBezTo>
                  <a:pt x="0" y="34141"/>
                  <a:pt x="34141" y="0"/>
                  <a:pt x="76193" y="0"/>
                </a:cubicBezTo>
                <a:close/>
              </a:path>
            </a:pathLst>
          </a:custGeom>
          <a:solidFill>
            <a:srgbClr val="FEF2F2"/>
          </a:solidFill>
          <a:ln w="20320">
            <a:solidFill>
              <a:srgbClr val="8B000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62940" y="151054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34427" y="1501140"/>
            <a:ext cx="1857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ข้อมูลคุณภาพต่ำ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43890" y="19963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29640" y="1958221"/>
            <a:ext cx="2552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ข้อสรุปคลาดเคลื่อนจากความไม่ครบถ้วน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3890" y="23392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29640" y="2301121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การตัดสินใจเชิงนโยบายผิดพลาด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43890" y="26821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29640" y="2644021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สูญเสียความน่าเชื่อถือของระบบ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3890" y="30250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29640" y="2986921"/>
            <a:ext cx="1819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ต้นทุนการแก้ไขสูงในอนาคต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56020" y="1264920"/>
            <a:ext cx="5549265" cy="2186940"/>
          </a:xfrm>
          <a:custGeom>
            <a:avLst/>
            <a:gdLst/>
            <a:ahLst/>
            <a:cxnLst/>
            <a:rect l="l" t="t" r="r" b="b"/>
            <a:pathLst>
              <a:path w="5549265" h="2186940">
                <a:moveTo>
                  <a:pt x="76193" y="0"/>
                </a:moveTo>
                <a:lnTo>
                  <a:pt x="5473072" y="0"/>
                </a:lnTo>
                <a:cubicBezTo>
                  <a:pt x="5515152" y="0"/>
                  <a:pt x="5549265" y="34113"/>
                  <a:pt x="5549265" y="76193"/>
                </a:cubicBezTo>
                <a:lnTo>
                  <a:pt x="5549265" y="2110747"/>
                </a:lnTo>
                <a:cubicBezTo>
                  <a:pt x="5549265" y="2152827"/>
                  <a:pt x="5515152" y="2186940"/>
                  <a:pt x="5473072" y="2186940"/>
                </a:cubicBezTo>
                <a:lnTo>
                  <a:pt x="76193" y="2186940"/>
                </a:lnTo>
                <a:cubicBezTo>
                  <a:pt x="34113" y="2186940"/>
                  <a:pt x="0" y="2152827"/>
                  <a:pt x="0" y="2110747"/>
                </a:cubicBezTo>
                <a:lnTo>
                  <a:pt x="0" y="76193"/>
                </a:lnTo>
                <a:cubicBezTo>
                  <a:pt x="0" y="34141"/>
                  <a:pt x="34141" y="0"/>
                  <a:pt x="76193" y="0"/>
                </a:cubicBezTo>
                <a:close/>
              </a:path>
            </a:pathLst>
          </a:custGeom>
          <a:solidFill>
            <a:srgbClr val="F0FDF4"/>
          </a:solidFill>
          <a:ln w="2032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530340" y="151054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001828" y="1501140"/>
            <a:ext cx="1847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823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ข้อมูลคุณภาพสูง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511290" y="19963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797040" y="1958221"/>
            <a:ext cx="1895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ข้อสรุปที่ถูกต้องและน่าเชื่อถือ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511290" y="23392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797040" y="2301121"/>
            <a:ext cx="213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การตัดสินใจที่มีหลักฐานสนับสนุน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511290" y="26821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797040" y="2644021"/>
            <a:ext cx="1628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ความมั่นใจของผู้ใช้ข้อมูล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511290" y="30250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797040" y="2986921"/>
            <a:ext cx="150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ประหยัดต้นทุนระยะยาว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00050" y="3687961"/>
            <a:ext cx="38100" cy="581025"/>
          </a:xfrm>
          <a:custGeom>
            <a:avLst/>
            <a:gdLst/>
            <a:ahLst/>
            <a:cxnLst/>
            <a:rect l="l" t="t" r="r" b="b"/>
            <a:pathLst>
              <a:path w="38100" h="581025">
                <a:moveTo>
                  <a:pt x="0" y="0"/>
                </a:moveTo>
                <a:lnTo>
                  <a:pt x="38100" y="0"/>
                </a:lnTo>
                <a:lnTo>
                  <a:pt x="38100" y="581025"/>
                </a:lnTo>
                <a:lnTo>
                  <a:pt x="0" y="58102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47700" y="3840361"/>
            <a:ext cx="11249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"Sound decisions are based on sound data."</a:t>
            </a:r>
            <a:r>
              <a:rPr lang="en-US" sz="135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การตัดสินใจที่ดีต้องอิงจากข้อมูลที่มีคุณภาพ (WHO, 2022)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8384" y="446186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6681" y="53600"/>
                </a:moveTo>
                <a:cubicBezTo>
                  <a:pt x="112827" y="56153"/>
                  <a:pt x="108399" y="58210"/>
                  <a:pt x="103789" y="59851"/>
                </a:cubicBezTo>
                <a:cubicBezTo>
                  <a:pt x="91548" y="64227"/>
                  <a:pt x="75478" y="66675"/>
                  <a:pt x="58341" y="66675"/>
                </a:cubicBezTo>
                <a:cubicBezTo>
                  <a:pt x="41203" y="66675"/>
                  <a:pt x="25107" y="64201"/>
                  <a:pt x="12892" y="59851"/>
                </a:cubicBezTo>
                <a:cubicBezTo>
                  <a:pt x="8308" y="58210"/>
                  <a:pt x="3855" y="56153"/>
                  <a:pt x="0" y="53600"/>
                </a:cubicBezTo>
                <a:lnTo>
                  <a:pt x="0" y="75009"/>
                </a:lnTo>
                <a:cubicBezTo>
                  <a:pt x="0" y="86521"/>
                  <a:pt x="26123" y="95845"/>
                  <a:pt x="58341" y="95845"/>
                </a:cubicBezTo>
                <a:cubicBezTo>
                  <a:pt x="90558" y="95845"/>
                  <a:pt x="116681" y="86521"/>
                  <a:pt x="116681" y="75009"/>
                </a:cubicBezTo>
                <a:lnTo>
                  <a:pt x="116681" y="53600"/>
                </a:lnTo>
                <a:close/>
                <a:moveTo>
                  <a:pt x="116681" y="33337"/>
                </a:moveTo>
                <a:lnTo>
                  <a:pt x="116681" y="20836"/>
                </a:lnTo>
                <a:cubicBezTo>
                  <a:pt x="116681" y="9324"/>
                  <a:pt x="90558" y="0"/>
                  <a:pt x="58341" y="0"/>
                </a:cubicBezTo>
                <a:cubicBezTo>
                  <a:pt x="26123" y="0"/>
                  <a:pt x="0" y="9324"/>
                  <a:pt x="0" y="20836"/>
                </a:cubicBezTo>
                <a:lnTo>
                  <a:pt x="0" y="33337"/>
                </a:lnTo>
                <a:cubicBezTo>
                  <a:pt x="0" y="44849"/>
                  <a:pt x="26123" y="54173"/>
                  <a:pt x="58341" y="54173"/>
                </a:cubicBezTo>
                <a:cubicBezTo>
                  <a:pt x="90558" y="54173"/>
                  <a:pt x="116681" y="44849"/>
                  <a:pt x="116681" y="33337"/>
                </a:cubicBezTo>
                <a:close/>
                <a:moveTo>
                  <a:pt x="103789" y="101523"/>
                </a:moveTo>
                <a:cubicBezTo>
                  <a:pt x="91574" y="105873"/>
                  <a:pt x="75504" y="108347"/>
                  <a:pt x="58341" y="108347"/>
                </a:cubicBezTo>
                <a:cubicBezTo>
                  <a:pt x="41177" y="108347"/>
                  <a:pt x="25107" y="105873"/>
                  <a:pt x="12892" y="101523"/>
                </a:cubicBezTo>
                <a:cubicBezTo>
                  <a:pt x="8308" y="99882"/>
                  <a:pt x="3855" y="97825"/>
                  <a:pt x="0" y="95272"/>
                </a:cubicBezTo>
                <a:lnTo>
                  <a:pt x="0" y="112514"/>
                </a:lnTo>
                <a:cubicBezTo>
                  <a:pt x="0" y="124026"/>
                  <a:pt x="26123" y="133350"/>
                  <a:pt x="58341" y="133350"/>
                </a:cubicBezTo>
                <a:cubicBezTo>
                  <a:pt x="90558" y="133350"/>
                  <a:pt x="116681" y="124026"/>
                  <a:pt x="116681" y="112514"/>
                </a:cubicBezTo>
                <a:lnTo>
                  <a:pt x="116681" y="95272"/>
                </a:lnTo>
                <a:cubicBezTo>
                  <a:pt x="112827" y="97825"/>
                  <a:pt x="108399" y="99882"/>
                  <a:pt x="103789" y="101523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09600" y="4423767"/>
            <a:ext cx="1126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Figure 1: Impact of data quality on decision-making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1.2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DQR Framework (WHO) ภาพรวม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5581650" cy="1057275"/>
          </a:xfrm>
          <a:custGeom>
            <a:avLst/>
            <a:gdLst/>
            <a:ahLst/>
            <a:cxnLst/>
            <a:rect l="l" t="t" r="r" b="b"/>
            <a:pathLst>
              <a:path w="5581650" h="1057275">
                <a:moveTo>
                  <a:pt x="38100" y="0"/>
                </a:moveTo>
                <a:lnTo>
                  <a:pt x="5505452" y="0"/>
                </a:lnTo>
                <a:cubicBezTo>
                  <a:pt x="5547535" y="0"/>
                  <a:pt x="5581650" y="34115"/>
                  <a:pt x="5581650" y="76198"/>
                </a:cubicBezTo>
                <a:lnTo>
                  <a:pt x="5581650" y="981077"/>
                </a:lnTo>
                <a:cubicBezTo>
                  <a:pt x="5581650" y="1023160"/>
                  <a:pt x="5547535" y="1057275"/>
                  <a:pt x="5505452" y="1057275"/>
                </a:cubicBezTo>
                <a:lnTo>
                  <a:pt x="38100" y="1057275"/>
                </a:lnTo>
                <a:cubicBezTo>
                  <a:pt x="17072" y="1057275"/>
                  <a:pt x="0" y="1040203"/>
                  <a:pt x="0" y="10191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00050" y="1219200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3810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38100" y="1057275"/>
                </a:lnTo>
                <a:cubicBezTo>
                  <a:pt x="17072" y="1057275"/>
                  <a:pt x="0" y="1040203"/>
                  <a:pt x="0" y="10191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09600" y="1409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71500" y="140970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04900" y="1466850"/>
            <a:ext cx="2771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Completeness &amp; Timeliness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1866900"/>
            <a:ext cx="52482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ความครบถ้วนและทันเวลาของการรายงานข้อมูล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2426494"/>
            <a:ext cx="5581650" cy="1057275"/>
          </a:xfrm>
          <a:custGeom>
            <a:avLst/>
            <a:gdLst/>
            <a:ahLst/>
            <a:cxnLst/>
            <a:rect l="l" t="t" r="r" b="b"/>
            <a:pathLst>
              <a:path w="5581650" h="1057275">
                <a:moveTo>
                  <a:pt x="38100" y="0"/>
                </a:moveTo>
                <a:lnTo>
                  <a:pt x="5505452" y="0"/>
                </a:lnTo>
                <a:cubicBezTo>
                  <a:pt x="5547535" y="0"/>
                  <a:pt x="5581650" y="34115"/>
                  <a:pt x="5581650" y="76198"/>
                </a:cubicBezTo>
                <a:lnTo>
                  <a:pt x="5581650" y="981077"/>
                </a:lnTo>
                <a:cubicBezTo>
                  <a:pt x="5581650" y="1023160"/>
                  <a:pt x="5547535" y="1057275"/>
                  <a:pt x="5505452" y="1057275"/>
                </a:cubicBezTo>
                <a:lnTo>
                  <a:pt x="38100" y="1057275"/>
                </a:lnTo>
                <a:cubicBezTo>
                  <a:pt x="17072" y="1057275"/>
                  <a:pt x="0" y="1040203"/>
                  <a:pt x="0" y="10191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00050" y="2426494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3810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38100" y="1057275"/>
                </a:lnTo>
                <a:cubicBezTo>
                  <a:pt x="17072" y="1057275"/>
                  <a:pt x="0" y="1040203"/>
                  <a:pt x="0" y="10191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09600" y="261699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71500" y="2616994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04900" y="2674144"/>
            <a:ext cx="2114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Internal Consistency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9600" y="3074194"/>
            <a:ext cx="52482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ความสอดคล้องภายในของข้อมูล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3633788"/>
            <a:ext cx="5581650" cy="1057275"/>
          </a:xfrm>
          <a:custGeom>
            <a:avLst/>
            <a:gdLst/>
            <a:ahLst/>
            <a:cxnLst/>
            <a:rect l="l" t="t" r="r" b="b"/>
            <a:pathLst>
              <a:path w="5581650" h="1057275">
                <a:moveTo>
                  <a:pt x="38100" y="0"/>
                </a:moveTo>
                <a:lnTo>
                  <a:pt x="5505452" y="0"/>
                </a:lnTo>
                <a:cubicBezTo>
                  <a:pt x="5547535" y="0"/>
                  <a:pt x="5581650" y="34115"/>
                  <a:pt x="5581650" y="76198"/>
                </a:cubicBezTo>
                <a:lnTo>
                  <a:pt x="5581650" y="981077"/>
                </a:lnTo>
                <a:cubicBezTo>
                  <a:pt x="5581650" y="1023160"/>
                  <a:pt x="5547535" y="1057275"/>
                  <a:pt x="5505452" y="1057275"/>
                </a:cubicBezTo>
                <a:lnTo>
                  <a:pt x="38100" y="1057275"/>
                </a:lnTo>
                <a:cubicBezTo>
                  <a:pt x="17072" y="1057275"/>
                  <a:pt x="0" y="1040203"/>
                  <a:pt x="0" y="10191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00050" y="3633788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3810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38100" y="1057275"/>
                </a:lnTo>
                <a:cubicBezTo>
                  <a:pt x="17072" y="1057275"/>
                  <a:pt x="0" y="1040203"/>
                  <a:pt x="0" y="10191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09600" y="38242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71500" y="3824288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04900" y="3881438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External Consistency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09600" y="4281488"/>
            <a:ext cx="52482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ความสอดคล้องกับแหล่งข้อมูลภายนอก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00050" y="4841081"/>
            <a:ext cx="5581650" cy="1057275"/>
          </a:xfrm>
          <a:custGeom>
            <a:avLst/>
            <a:gdLst/>
            <a:ahLst/>
            <a:cxnLst/>
            <a:rect l="l" t="t" r="r" b="b"/>
            <a:pathLst>
              <a:path w="5581650" h="1057275">
                <a:moveTo>
                  <a:pt x="38100" y="0"/>
                </a:moveTo>
                <a:lnTo>
                  <a:pt x="5505452" y="0"/>
                </a:lnTo>
                <a:cubicBezTo>
                  <a:pt x="5547535" y="0"/>
                  <a:pt x="5581650" y="34115"/>
                  <a:pt x="5581650" y="76198"/>
                </a:cubicBezTo>
                <a:lnTo>
                  <a:pt x="5581650" y="981077"/>
                </a:lnTo>
                <a:cubicBezTo>
                  <a:pt x="5581650" y="1023160"/>
                  <a:pt x="5547535" y="1057275"/>
                  <a:pt x="5505452" y="1057275"/>
                </a:cubicBezTo>
                <a:lnTo>
                  <a:pt x="38100" y="1057275"/>
                </a:lnTo>
                <a:cubicBezTo>
                  <a:pt x="17072" y="1057275"/>
                  <a:pt x="0" y="1040203"/>
                  <a:pt x="0" y="10191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00050" y="4841081"/>
            <a:ext cx="38100" cy="1057275"/>
          </a:xfrm>
          <a:custGeom>
            <a:avLst/>
            <a:gdLst/>
            <a:ahLst/>
            <a:cxnLst/>
            <a:rect l="l" t="t" r="r" b="b"/>
            <a:pathLst>
              <a:path w="38100" h="1057275">
                <a:moveTo>
                  <a:pt x="38100" y="0"/>
                </a:moveTo>
                <a:lnTo>
                  <a:pt x="38100" y="0"/>
                </a:lnTo>
                <a:lnTo>
                  <a:pt x="38100" y="1057275"/>
                </a:lnTo>
                <a:lnTo>
                  <a:pt x="38100" y="1057275"/>
                </a:lnTo>
                <a:cubicBezTo>
                  <a:pt x="17072" y="1057275"/>
                  <a:pt x="0" y="1040203"/>
                  <a:pt x="0" y="10191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09600" y="50315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71500" y="5031581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04900" y="5088731"/>
            <a:ext cx="1666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Population Data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09600" y="5488781"/>
            <a:ext cx="52482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ความเหมาะสมของข้อมูลประชากร (ตัวหาร)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10300" y="1452563"/>
            <a:ext cx="5600700" cy="4210050"/>
          </a:xfrm>
          <a:custGeom>
            <a:avLst/>
            <a:gdLst/>
            <a:ahLst/>
            <a:cxnLst/>
            <a:rect l="l" t="t" r="r" b="b"/>
            <a:pathLst>
              <a:path w="5600700" h="4210050">
                <a:moveTo>
                  <a:pt x="76202" y="0"/>
                </a:moveTo>
                <a:lnTo>
                  <a:pt x="5524498" y="0"/>
                </a:lnTo>
                <a:cubicBezTo>
                  <a:pt x="5566583" y="0"/>
                  <a:pt x="5600700" y="34117"/>
                  <a:pt x="5600700" y="76202"/>
                </a:cubicBezTo>
                <a:lnTo>
                  <a:pt x="5600700" y="4133848"/>
                </a:lnTo>
                <a:cubicBezTo>
                  <a:pt x="5600700" y="4175933"/>
                  <a:pt x="5566583" y="4210050"/>
                  <a:pt x="5524498" y="4210050"/>
                </a:cubicBezTo>
                <a:lnTo>
                  <a:pt x="76202" y="4210050"/>
                </a:lnTo>
                <a:cubicBezTo>
                  <a:pt x="34117" y="4210050"/>
                  <a:pt x="0" y="4175933"/>
                  <a:pt x="0" y="413384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396038" y="1681163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Data Quality Review Framework</a:t>
            </a:r>
            <a:endParaRPr lang="en-US" sz="1600" dirty="0"/>
          </a:p>
        </p:txBody>
      </p:sp>
      <p:pic>
        <p:nvPicPr>
          <p:cNvPr id="30" name="Image 0" descr="https://kimi-img.moonshot.cn/pub/slides/26-02-19-02:59:43-d6b0o7rv466tdh8soa60.png"/>
          <p:cNvPicPr>
            <a:picLocks noChangeAspect="1"/>
          </p:cNvPicPr>
          <p:nvPr/>
        </p:nvPicPr>
        <p:blipFill>
          <a:blip r:embed="rId3"/>
          <a:srcRect l="57" r="57"/>
          <a:stretch/>
        </p:blipFill>
        <p:spPr>
          <a:xfrm>
            <a:off x="6438900" y="2100263"/>
            <a:ext cx="5143500" cy="3333750"/>
          </a:xfrm>
          <a:prstGeom prst="roundRect">
            <a:avLst>
              <a:gd name="adj" fmla="val 0"/>
            </a:avLst>
          </a:prstGeom>
        </p:spPr>
      </p:pic>
      <p:sp>
        <p:nvSpPr>
          <p:cNvPr id="31" name="Shape 28"/>
          <p:cNvSpPr/>
          <p:nvPr/>
        </p:nvSpPr>
        <p:spPr>
          <a:xfrm>
            <a:off x="402431" y="607885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725" y="114300"/>
                </a:moveTo>
                <a:lnTo>
                  <a:pt x="21431" y="114300"/>
                </a:lnTo>
                <a:cubicBezTo>
                  <a:pt x="9599" y="114300"/>
                  <a:pt x="0" y="104701"/>
                  <a:pt x="0" y="92869"/>
                </a:cubicBezTo>
                <a:lnTo>
                  <a:pt x="0" y="21431"/>
                </a:lnTo>
                <a:cubicBezTo>
                  <a:pt x="0" y="9599"/>
                  <a:pt x="9599" y="0"/>
                  <a:pt x="21431" y="0"/>
                </a:cubicBezTo>
                <a:lnTo>
                  <a:pt x="89297" y="0"/>
                </a:lnTo>
                <a:cubicBezTo>
                  <a:pt x="95213" y="0"/>
                  <a:pt x="100013" y="4800"/>
                  <a:pt x="100013" y="10716"/>
                </a:cubicBezTo>
                <a:lnTo>
                  <a:pt x="100013" y="75009"/>
                </a:lnTo>
                <a:cubicBezTo>
                  <a:pt x="100013" y="79675"/>
                  <a:pt x="97021" y="83649"/>
                  <a:pt x="92869" y="85122"/>
                </a:cubicBezTo>
                <a:lnTo>
                  <a:pt x="92869" y="100013"/>
                </a:lnTo>
                <a:cubicBezTo>
                  <a:pt x="96820" y="100013"/>
                  <a:pt x="100013" y="103205"/>
                  <a:pt x="100013" y="107156"/>
                </a:cubicBezTo>
                <a:cubicBezTo>
                  <a:pt x="100013" y="111108"/>
                  <a:pt x="96820" y="114300"/>
                  <a:pt x="92869" y="114300"/>
                </a:cubicBezTo>
                <a:lnTo>
                  <a:pt x="85725" y="114300"/>
                </a:lnTo>
                <a:close/>
                <a:moveTo>
                  <a:pt x="21431" y="85725"/>
                </a:moveTo>
                <a:cubicBezTo>
                  <a:pt x="17480" y="85725"/>
                  <a:pt x="14288" y="88917"/>
                  <a:pt x="14288" y="92869"/>
                </a:cubicBezTo>
                <a:cubicBezTo>
                  <a:pt x="14288" y="96820"/>
                  <a:pt x="17480" y="100013"/>
                  <a:pt x="21431" y="100013"/>
                </a:cubicBezTo>
                <a:lnTo>
                  <a:pt x="78581" y="100013"/>
                </a:lnTo>
                <a:lnTo>
                  <a:pt x="78581" y="85725"/>
                </a:lnTo>
                <a:lnTo>
                  <a:pt x="21431" y="85725"/>
                </a:lnTo>
                <a:close/>
                <a:moveTo>
                  <a:pt x="28575" y="33933"/>
                </a:moveTo>
                <a:cubicBezTo>
                  <a:pt x="28575" y="36902"/>
                  <a:pt x="30964" y="39291"/>
                  <a:pt x="33933" y="39291"/>
                </a:cubicBezTo>
                <a:lnTo>
                  <a:pt x="73223" y="39291"/>
                </a:lnTo>
                <a:cubicBezTo>
                  <a:pt x="76193" y="39291"/>
                  <a:pt x="78581" y="36902"/>
                  <a:pt x="78581" y="33933"/>
                </a:cubicBezTo>
                <a:cubicBezTo>
                  <a:pt x="78581" y="30964"/>
                  <a:pt x="76193" y="28575"/>
                  <a:pt x="73223" y="28575"/>
                </a:cubicBezTo>
                <a:lnTo>
                  <a:pt x="33933" y="28575"/>
                </a:lnTo>
                <a:cubicBezTo>
                  <a:pt x="30964" y="28575"/>
                  <a:pt x="28575" y="30964"/>
                  <a:pt x="28575" y="33933"/>
                </a:cubicBezTo>
                <a:close/>
                <a:moveTo>
                  <a:pt x="33933" y="50006"/>
                </a:moveTo>
                <a:cubicBezTo>
                  <a:pt x="30964" y="50006"/>
                  <a:pt x="28575" y="52395"/>
                  <a:pt x="28575" y="55364"/>
                </a:cubicBezTo>
                <a:cubicBezTo>
                  <a:pt x="28575" y="58333"/>
                  <a:pt x="30964" y="60722"/>
                  <a:pt x="33933" y="60722"/>
                </a:cubicBezTo>
                <a:lnTo>
                  <a:pt x="73223" y="60722"/>
                </a:lnTo>
                <a:cubicBezTo>
                  <a:pt x="76193" y="60722"/>
                  <a:pt x="78581" y="58333"/>
                  <a:pt x="78581" y="55364"/>
                </a:cubicBezTo>
                <a:cubicBezTo>
                  <a:pt x="78581" y="52395"/>
                  <a:pt x="76193" y="50006"/>
                  <a:pt x="73223" y="50006"/>
                </a:cubicBezTo>
                <a:lnTo>
                  <a:pt x="33933" y="5000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581025" y="6048375"/>
            <a:ext cx="1128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Data Quality Assurance: Module 1 - Framework and Metrics.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1.3 DIMENSION 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Completeness &amp; Timeliness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38150" y="121908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9035" y="14288"/>
                </a:moveTo>
                <a:lnTo>
                  <a:pt x="142875" y="14288"/>
                </a:lnTo>
                <a:cubicBezTo>
                  <a:pt x="158636" y="14288"/>
                  <a:pt x="171450" y="27102"/>
                  <a:pt x="171450" y="42863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32415" y="14288"/>
                </a:lnTo>
                <a:cubicBezTo>
                  <a:pt x="37326" y="5760"/>
                  <a:pt x="46568" y="0"/>
                  <a:pt x="57150" y="0"/>
                </a:cubicBezTo>
                <a:lnTo>
                  <a:pt x="114300" y="0"/>
                </a:lnTo>
                <a:cubicBezTo>
                  <a:pt x="124882" y="0"/>
                  <a:pt x="134124" y="5760"/>
                  <a:pt x="139035" y="14288"/>
                </a:cubicBezTo>
                <a:close/>
                <a:moveTo>
                  <a:pt x="110728" y="50006"/>
                </a:moveTo>
                <a:cubicBezTo>
                  <a:pt x="116666" y="50006"/>
                  <a:pt x="121444" y="45229"/>
                  <a:pt x="121444" y="39291"/>
                </a:cubicBezTo>
                <a:cubicBezTo>
                  <a:pt x="121444" y="33352"/>
                  <a:pt x="116666" y="28575"/>
                  <a:pt x="110728" y="28575"/>
                </a:cubicBezTo>
                <a:lnTo>
                  <a:pt x="60722" y="28575"/>
                </a:lnTo>
                <a:cubicBezTo>
                  <a:pt x="54784" y="28575"/>
                  <a:pt x="50006" y="33352"/>
                  <a:pt x="50006" y="39291"/>
                </a:cubicBezTo>
                <a:cubicBezTo>
                  <a:pt x="50006" y="45229"/>
                  <a:pt x="54784" y="50006"/>
                  <a:pt x="60722" y="50006"/>
                </a:cubicBezTo>
                <a:lnTo>
                  <a:pt x="110728" y="50006"/>
                </a:lnTo>
                <a:close/>
                <a:moveTo>
                  <a:pt x="123408" y="116398"/>
                </a:moveTo>
                <a:cubicBezTo>
                  <a:pt x="126534" y="111398"/>
                  <a:pt x="125016" y="104790"/>
                  <a:pt x="120015" y="101620"/>
                </a:cubicBezTo>
                <a:cubicBezTo>
                  <a:pt x="115014" y="98450"/>
                  <a:pt x="108406" y="100013"/>
                  <a:pt x="105236" y="105013"/>
                </a:cubicBezTo>
                <a:lnTo>
                  <a:pt x="77822" y="148903"/>
                </a:lnTo>
                <a:lnTo>
                  <a:pt x="65767" y="132829"/>
                </a:lnTo>
                <a:cubicBezTo>
                  <a:pt x="62195" y="128096"/>
                  <a:pt x="55498" y="127114"/>
                  <a:pt x="50765" y="130686"/>
                </a:cubicBezTo>
                <a:cubicBezTo>
                  <a:pt x="46033" y="134258"/>
                  <a:pt x="45050" y="140955"/>
                  <a:pt x="48622" y="145688"/>
                </a:cubicBezTo>
                <a:lnTo>
                  <a:pt x="70053" y="174263"/>
                </a:lnTo>
                <a:cubicBezTo>
                  <a:pt x="72152" y="177076"/>
                  <a:pt x="75545" y="178683"/>
                  <a:pt x="79072" y="178549"/>
                </a:cubicBezTo>
                <a:cubicBezTo>
                  <a:pt x="82600" y="178415"/>
                  <a:pt x="85814" y="176540"/>
                  <a:pt x="87690" y="173504"/>
                </a:cubicBezTo>
                <a:lnTo>
                  <a:pt x="123408" y="116354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52475" y="1181100"/>
            <a:ext cx="534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Completeness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638181"/>
            <a:ext cx="5600700" cy="1257300"/>
          </a:xfrm>
          <a:custGeom>
            <a:avLst/>
            <a:gdLst/>
            <a:ahLst/>
            <a:cxnLst/>
            <a:rect l="l" t="t" r="r" b="b"/>
            <a:pathLst>
              <a:path w="5600700" h="1257300">
                <a:moveTo>
                  <a:pt x="76205" y="0"/>
                </a:moveTo>
                <a:lnTo>
                  <a:pt x="5524495" y="0"/>
                </a:lnTo>
                <a:cubicBezTo>
                  <a:pt x="5566582" y="0"/>
                  <a:pt x="5600700" y="34118"/>
                  <a:pt x="5600700" y="76205"/>
                </a:cubicBezTo>
                <a:lnTo>
                  <a:pt x="5600700" y="1181095"/>
                </a:lnTo>
                <a:cubicBezTo>
                  <a:pt x="5600700" y="1223182"/>
                  <a:pt x="5566582" y="1257300"/>
                  <a:pt x="5524495" y="1257300"/>
                </a:cubicBezTo>
                <a:lnTo>
                  <a:pt x="76205" y="1257300"/>
                </a:lnTo>
                <a:cubicBezTo>
                  <a:pt x="34118" y="1257300"/>
                  <a:pt x="0" y="1223182"/>
                  <a:pt x="0" y="11810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33400" y="1790581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ระดับหน่วยบริการ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3400" y="209538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% หน่วยบริการที่ส่งรายงานครบตามรอบ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3400" y="232398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% ตัวแปรที่กรอกข้อมูลครบถ้วน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3400" y="255258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จำนวนรายงานที่ขาดหายไป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1000" y="3009781"/>
            <a:ext cx="5600700" cy="1257300"/>
          </a:xfrm>
          <a:custGeom>
            <a:avLst/>
            <a:gdLst/>
            <a:ahLst/>
            <a:cxnLst/>
            <a:rect l="l" t="t" r="r" b="b"/>
            <a:pathLst>
              <a:path w="5600700" h="1257300">
                <a:moveTo>
                  <a:pt x="76205" y="0"/>
                </a:moveTo>
                <a:lnTo>
                  <a:pt x="5524495" y="0"/>
                </a:lnTo>
                <a:cubicBezTo>
                  <a:pt x="5566582" y="0"/>
                  <a:pt x="5600700" y="34118"/>
                  <a:pt x="5600700" y="76205"/>
                </a:cubicBezTo>
                <a:lnTo>
                  <a:pt x="5600700" y="1181095"/>
                </a:lnTo>
                <a:cubicBezTo>
                  <a:pt x="5600700" y="1223182"/>
                  <a:pt x="5566582" y="1257300"/>
                  <a:pt x="5524495" y="1257300"/>
                </a:cubicBezTo>
                <a:lnTo>
                  <a:pt x="76205" y="1257300"/>
                </a:lnTo>
                <a:cubicBezTo>
                  <a:pt x="34118" y="1257300"/>
                  <a:pt x="0" y="1223182"/>
                  <a:pt x="0" y="11810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33400" y="3162181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ระดับพื้นที่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33400" y="346698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% อำเภอ/จังหวัด ที่ส่งข้อมูลครบ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3400" y="369558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แนวโน้มการส่งข้อมูลรายเดือน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3400" y="392418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จุดบกพร่องที่ต้องติดตาม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38875" y="12190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581775" y="1181100"/>
            <a:ext cx="534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Timeliness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10300" y="1638181"/>
            <a:ext cx="5600700" cy="1257300"/>
          </a:xfrm>
          <a:custGeom>
            <a:avLst/>
            <a:gdLst/>
            <a:ahLst/>
            <a:cxnLst/>
            <a:rect l="l" t="t" r="r" b="b"/>
            <a:pathLst>
              <a:path w="5600700" h="1257300">
                <a:moveTo>
                  <a:pt x="76205" y="0"/>
                </a:moveTo>
                <a:lnTo>
                  <a:pt x="5524495" y="0"/>
                </a:lnTo>
                <a:cubicBezTo>
                  <a:pt x="5566582" y="0"/>
                  <a:pt x="5600700" y="34118"/>
                  <a:pt x="5600700" y="76205"/>
                </a:cubicBezTo>
                <a:lnTo>
                  <a:pt x="5600700" y="1181095"/>
                </a:lnTo>
                <a:cubicBezTo>
                  <a:pt x="5600700" y="1223182"/>
                  <a:pt x="5566582" y="1257300"/>
                  <a:pt x="5524495" y="1257300"/>
                </a:cubicBezTo>
                <a:lnTo>
                  <a:pt x="76205" y="1257300"/>
                </a:lnTo>
                <a:cubicBezTo>
                  <a:pt x="34118" y="1257300"/>
                  <a:pt x="0" y="1223182"/>
                  <a:pt x="0" y="11810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362700" y="1790581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นิยามและเกณฑ์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62700" y="209538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รายงานรายเดือน: ส่งภายในวันที่ 10 ของเดือนถัดไป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62700" y="232398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รายงานรายไตรมาส: ส่งภายใน 15 วันหลังสิ้นไตรมาส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62700" y="255258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รายงานรายปี: ส่งภายใน 30 วันหลังสิ้นปี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10300" y="3009781"/>
            <a:ext cx="5600700" cy="800100"/>
          </a:xfrm>
          <a:custGeom>
            <a:avLst/>
            <a:gdLst/>
            <a:ahLst/>
            <a:cxnLst/>
            <a:rect l="l" t="t" r="r" b="b"/>
            <a:pathLst>
              <a:path w="5600700" h="800100">
                <a:moveTo>
                  <a:pt x="76202" y="0"/>
                </a:moveTo>
                <a:lnTo>
                  <a:pt x="5524498" y="0"/>
                </a:lnTo>
                <a:cubicBezTo>
                  <a:pt x="5566583" y="0"/>
                  <a:pt x="5600700" y="34117"/>
                  <a:pt x="5600700" y="76202"/>
                </a:cubicBezTo>
                <a:lnTo>
                  <a:pt x="5600700" y="723898"/>
                </a:lnTo>
                <a:cubicBezTo>
                  <a:pt x="5600700" y="765983"/>
                  <a:pt x="5566583" y="800100"/>
                  <a:pt x="55244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362700" y="3162181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ตัวชี้วัด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62700" y="3466981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 Timeliness = (รายงานที่ส่งทันเวลา / รายงานทั้งหมดที่ต้องส่ง) × 100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1000" y="4419481"/>
            <a:ext cx="11430000" cy="723900"/>
          </a:xfrm>
          <a:custGeom>
            <a:avLst/>
            <a:gdLst/>
            <a:ahLst/>
            <a:cxnLst/>
            <a:rect l="l" t="t" r="r" b="b"/>
            <a:pathLst>
              <a:path w="11430000" h="723900">
                <a:moveTo>
                  <a:pt x="76198" y="0"/>
                </a:moveTo>
                <a:lnTo>
                  <a:pt x="11353802" y="0"/>
                </a:lnTo>
                <a:cubicBezTo>
                  <a:pt x="11395857" y="0"/>
                  <a:pt x="11430000" y="34143"/>
                  <a:pt x="11430000" y="76198"/>
                </a:cubicBezTo>
                <a:lnTo>
                  <a:pt x="11430000" y="647702"/>
                </a:lnTo>
                <a:cubicBezTo>
                  <a:pt x="11430000" y="689757"/>
                  <a:pt x="11395857" y="723900"/>
                  <a:pt x="1135380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576263" y="466713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65053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128588" y="28575"/>
                </a:lnTo>
                <a:lnTo>
                  <a:pt x="128588" y="14288"/>
                </a:lnTo>
                <a:cubicBezTo>
                  <a:pt x="128588" y="6385"/>
                  <a:pt x="134972" y="0"/>
                  <a:pt x="142875" y="0"/>
                </a:cubicBezTo>
                <a:cubicBezTo>
                  <a:pt x="150778" y="0"/>
                  <a:pt x="157163" y="6385"/>
                  <a:pt x="157163" y="14288"/>
                </a:cubicBezTo>
                <a:lnTo>
                  <a:pt x="157163" y="28575"/>
                </a:lnTo>
                <a:lnTo>
                  <a:pt x="171450" y="28575"/>
                </a:lnTo>
                <a:cubicBezTo>
                  <a:pt x="187211" y="28575"/>
                  <a:pt x="200025" y="41389"/>
                  <a:pt x="200025" y="57150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57150"/>
                </a:lnTo>
                <a:cubicBezTo>
                  <a:pt x="0" y="41389"/>
                  <a:pt x="12814" y="28575"/>
                  <a:pt x="28575" y="28575"/>
                </a:cubicBez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49247" y="0"/>
                  <a:pt x="57150" y="0"/>
                </a:cubicBezTo>
                <a:close/>
                <a:moveTo>
                  <a:pt x="28575" y="107156"/>
                </a:moveTo>
                <a:lnTo>
                  <a:pt x="28575" y="121444"/>
                </a:lnTo>
                <a:cubicBezTo>
                  <a:pt x="28575" y="125373"/>
                  <a:pt x="31790" y="128588"/>
                  <a:pt x="35719" y="128588"/>
                </a:cubicBezTo>
                <a:lnTo>
                  <a:pt x="50006" y="128588"/>
                </a:lnTo>
                <a:cubicBezTo>
                  <a:pt x="53935" y="128588"/>
                  <a:pt x="57150" y="125373"/>
                  <a:pt x="57150" y="121444"/>
                </a:cubicBezTo>
                <a:lnTo>
                  <a:pt x="57150" y="107156"/>
                </a:lnTo>
                <a:cubicBezTo>
                  <a:pt x="57150" y="103227"/>
                  <a:pt x="53935" y="100013"/>
                  <a:pt x="50006" y="100013"/>
                </a:cubicBezTo>
                <a:lnTo>
                  <a:pt x="35719" y="100013"/>
                </a:lnTo>
                <a:cubicBezTo>
                  <a:pt x="31790" y="100013"/>
                  <a:pt x="28575" y="103227"/>
                  <a:pt x="28575" y="107156"/>
                </a:cubicBezTo>
                <a:close/>
                <a:moveTo>
                  <a:pt x="85725" y="107156"/>
                </a:moveTo>
                <a:lnTo>
                  <a:pt x="85725" y="121444"/>
                </a:lnTo>
                <a:cubicBezTo>
                  <a:pt x="85725" y="125373"/>
                  <a:pt x="88940" y="128588"/>
                  <a:pt x="92869" y="128588"/>
                </a:cubicBezTo>
                <a:lnTo>
                  <a:pt x="107156" y="128588"/>
                </a:lnTo>
                <a:cubicBezTo>
                  <a:pt x="111085" y="128588"/>
                  <a:pt x="114300" y="125373"/>
                  <a:pt x="114300" y="121444"/>
                </a:cubicBezTo>
                <a:lnTo>
                  <a:pt x="114300" y="107156"/>
                </a:lnTo>
                <a:cubicBezTo>
                  <a:pt x="114300" y="103227"/>
                  <a:pt x="111085" y="100013"/>
                  <a:pt x="107156" y="100013"/>
                </a:cubicBezTo>
                <a:lnTo>
                  <a:pt x="92869" y="100013"/>
                </a:lnTo>
                <a:cubicBezTo>
                  <a:pt x="88940" y="100013"/>
                  <a:pt x="85725" y="103227"/>
                  <a:pt x="85725" y="107156"/>
                </a:cubicBezTo>
                <a:close/>
                <a:moveTo>
                  <a:pt x="150019" y="100013"/>
                </a:moveTo>
                <a:cubicBezTo>
                  <a:pt x="146090" y="100013"/>
                  <a:pt x="142875" y="103227"/>
                  <a:pt x="142875" y="107156"/>
                </a:cubicBezTo>
                <a:lnTo>
                  <a:pt x="142875" y="121444"/>
                </a:lnTo>
                <a:cubicBezTo>
                  <a:pt x="142875" y="125373"/>
                  <a:pt x="146090" y="128588"/>
                  <a:pt x="150019" y="128588"/>
                </a:cubicBezTo>
                <a:lnTo>
                  <a:pt x="164306" y="128588"/>
                </a:lnTo>
                <a:cubicBezTo>
                  <a:pt x="168235" y="128588"/>
                  <a:pt x="171450" y="125373"/>
                  <a:pt x="171450" y="121444"/>
                </a:cubicBezTo>
                <a:lnTo>
                  <a:pt x="171450" y="107156"/>
                </a:lnTo>
                <a:cubicBezTo>
                  <a:pt x="171450" y="103227"/>
                  <a:pt x="168235" y="100013"/>
                  <a:pt x="164306" y="100013"/>
                </a:cubicBezTo>
                <a:lnTo>
                  <a:pt x="150019" y="100013"/>
                </a:lnTo>
                <a:close/>
                <a:moveTo>
                  <a:pt x="28575" y="164306"/>
                </a:move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50006" y="185738"/>
                </a:lnTo>
                <a:cubicBezTo>
                  <a:pt x="53935" y="185738"/>
                  <a:pt x="57150" y="182523"/>
                  <a:pt x="57150" y="178594"/>
                </a:cubicBezTo>
                <a:lnTo>
                  <a:pt x="57150" y="164306"/>
                </a:lnTo>
                <a:cubicBezTo>
                  <a:pt x="57150" y="160377"/>
                  <a:pt x="53935" y="157163"/>
                  <a:pt x="50006" y="157163"/>
                </a:cubicBezTo>
                <a:lnTo>
                  <a:pt x="35719" y="157163"/>
                </a:lnTo>
                <a:cubicBezTo>
                  <a:pt x="31790" y="157163"/>
                  <a:pt x="28575" y="160377"/>
                  <a:pt x="28575" y="164306"/>
                </a:cubicBezTo>
                <a:close/>
                <a:moveTo>
                  <a:pt x="92869" y="157163"/>
                </a:moveTo>
                <a:cubicBezTo>
                  <a:pt x="88940" y="157163"/>
                  <a:pt x="85725" y="160377"/>
                  <a:pt x="85725" y="164306"/>
                </a:cubicBezTo>
                <a:lnTo>
                  <a:pt x="85725" y="178594"/>
                </a:lnTo>
                <a:cubicBezTo>
                  <a:pt x="85725" y="182523"/>
                  <a:pt x="88940" y="185738"/>
                  <a:pt x="92869" y="185738"/>
                </a:cubicBezTo>
                <a:lnTo>
                  <a:pt x="107156" y="185738"/>
                </a:lnTo>
                <a:cubicBezTo>
                  <a:pt x="111085" y="185738"/>
                  <a:pt x="114300" y="182523"/>
                  <a:pt x="114300" y="178594"/>
                </a:cubicBezTo>
                <a:lnTo>
                  <a:pt x="114300" y="164306"/>
                </a:lnTo>
                <a:cubicBezTo>
                  <a:pt x="114300" y="160377"/>
                  <a:pt x="111085" y="157163"/>
                  <a:pt x="107156" y="157163"/>
                </a:cubicBezTo>
                <a:lnTo>
                  <a:pt x="92869" y="157163"/>
                </a:lnTo>
                <a:close/>
                <a:moveTo>
                  <a:pt x="142875" y="164306"/>
                </a:moveTo>
                <a:lnTo>
                  <a:pt x="142875" y="178594"/>
                </a:lnTo>
                <a:cubicBezTo>
                  <a:pt x="142875" y="182523"/>
                  <a:pt x="146090" y="185738"/>
                  <a:pt x="150019" y="185738"/>
                </a:cubicBezTo>
                <a:lnTo>
                  <a:pt x="164306" y="185738"/>
                </a:lnTo>
                <a:cubicBezTo>
                  <a:pt x="168235" y="185738"/>
                  <a:pt x="171450" y="182523"/>
                  <a:pt x="171450" y="178594"/>
                </a:cubicBezTo>
                <a:lnTo>
                  <a:pt x="171450" y="164306"/>
                </a:lnTo>
                <a:cubicBezTo>
                  <a:pt x="171450" y="160377"/>
                  <a:pt x="168235" y="157163"/>
                  <a:pt x="164306" y="157163"/>
                </a:cubicBezTo>
                <a:lnTo>
                  <a:pt x="150019" y="157163"/>
                </a:lnTo>
                <a:cubicBezTo>
                  <a:pt x="146090" y="157163"/>
                  <a:pt x="142875" y="160377"/>
                  <a:pt x="142875" y="16430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971550" y="4571881"/>
            <a:ext cx="415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 Timeline การติดตาม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1550" y="4800481"/>
            <a:ext cx="414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ม.ค. → ก.พ. (deadline 10 ก.พ.) → ติดตาม 15 ก.พ. → รายงานผล 20 ก.พ.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02431" y="525006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725" y="114300"/>
                </a:moveTo>
                <a:lnTo>
                  <a:pt x="21431" y="114300"/>
                </a:lnTo>
                <a:cubicBezTo>
                  <a:pt x="9599" y="114300"/>
                  <a:pt x="0" y="104701"/>
                  <a:pt x="0" y="92869"/>
                </a:cubicBezTo>
                <a:lnTo>
                  <a:pt x="0" y="21431"/>
                </a:lnTo>
                <a:cubicBezTo>
                  <a:pt x="0" y="9599"/>
                  <a:pt x="9599" y="0"/>
                  <a:pt x="21431" y="0"/>
                </a:cubicBezTo>
                <a:lnTo>
                  <a:pt x="89297" y="0"/>
                </a:lnTo>
                <a:cubicBezTo>
                  <a:pt x="95213" y="0"/>
                  <a:pt x="100013" y="4800"/>
                  <a:pt x="100013" y="10716"/>
                </a:cubicBezTo>
                <a:lnTo>
                  <a:pt x="100013" y="75009"/>
                </a:lnTo>
                <a:cubicBezTo>
                  <a:pt x="100013" y="79675"/>
                  <a:pt x="97021" y="83649"/>
                  <a:pt x="92869" y="85122"/>
                </a:cubicBezTo>
                <a:lnTo>
                  <a:pt x="92869" y="100013"/>
                </a:lnTo>
                <a:cubicBezTo>
                  <a:pt x="96820" y="100013"/>
                  <a:pt x="100013" y="103205"/>
                  <a:pt x="100013" y="107156"/>
                </a:cubicBezTo>
                <a:cubicBezTo>
                  <a:pt x="100013" y="111108"/>
                  <a:pt x="96820" y="114300"/>
                  <a:pt x="92869" y="114300"/>
                </a:cubicBezTo>
                <a:lnTo>
                  <a:pt x="85725" y="114300"/>
                </a:lnTo>
                <a:close/>
                <a:moveTo>
                  <a:pt x="21431" y="85725"/>
                </a:moveTo>
                <a:cubicBezTo>
                  <a:pt x="17480" y="85725"/>
                  <a:pt x="14288" y="88917"/>
                  <a:pt x="14288" y="92869"/>
                </a:cubicBezTo>
                <a:cubicBezTo>
                  <a:pt x="14288" y="96820"/>
                  <a:pt x="17480" y="100013"/>
                  <a:pt x="21431" y="100013"/>
                </a:cubicBezTo>
                <a:lnTo>
                  <a:pt x="78581" y="100013"/>
                </a:lnTo>
                <a:lnTo>
                  <a:pt x="78581" y="85725"/>
                </a:lnTo>
                <a:lnTo>
                  <a:pt x="21431" y="85725"/>
                </a:lnTo>
                <a:close/>
                <a:moveTo>
                  <a:pt x="28575" y="33933"/>
                </a:moveTo>
                <a:cubicBezTo>
                  <a:pt x="28575" y="36902"/>
                  <a:pt x="30964" y="39291"/>
                  <a:pt x="33933" y="39291"/>
                </a:cubicBezTo>
                <a:lnTo>
                  <a:pt x="73223" y="39291"/>
                </a:lnTo>
                <a:cubicBezTo>
                  <a:pt x="76193" y="39291"/>
                  <a:pt x="78581" y="36902"/>
                  <a:pt x="78581" y="33933"/>
                </a:cubicBezTo>
                <a:cubicBezTo>
                  <a:pt x="78581" y="30964"/>
                  <a:pt x="76193" y="28575"/>
                  <a:pt x="73223" y="28575"/>
                </a:cubicBezTo>
                <a:lnTo>
                  <a:pt x="33933" y="28575"/>
                </a:lnTo>
                <a:cubicBezTo>
                  <a:pt x="30964" y="28575"/>
                  <a:pt x="28575" y="30964"/>
                  <a:pt x="28575" y="33933"/>
                </a:cubicBezTo>
                <a:close/>
                <a:moveTo>
                  <a:pt x="33933" y="50006"/>
                </a:moveTo>
                <a:cubicBezTo>
                  <a:pt x="30964" y="50006"/>
                  <a:pt x="28575" y="52395"/>
                  <a:pt x="28575" y="55364"/>
                </a:cubicBezTo>
                <a:cubicBezTo>
                  <a:pt x="28575" y="58333"/>
                  <a:pt x="30964" y="60722"/>
                  <a:pt x="33933" y="60722"/>
                </a:cubicBezTo>
                <a:lnTo>
                  <a:pt x="73223" y="60722"/>
                </a:lnTo>
                <a:cubicBezTo>
                  <a:pt x="76193" y="60722"/>
                  <a:pt x="78581" y="58333"/>
                  <a:pt x="78581" y="55364"/>
                </a:cubicBezTo>
                <a:cubicBezTo>
                  <a:pt x="78581" y="52395"/>
                  <a:pt x="76193" y="50006"/>
                  <a:pt x="73223" y="50006"/>
                </a:cubicBezTo>
                <a:lnTo>
                  <a:pt x="33933" y="5000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81025" y="5219581"/>
            <a:ext cx="1128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Data Quality Assurance: Module 2 - Desk Review.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1.4 COMPLETENESS TYPES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Completeness ที่ต้องตรวจ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5600700" cy="2324100"/>
          </a:xfrm>
          <a:custGeom>
            <a:avLst/>
            <a:gdLst/>
            <a:ahLst/>
            <a:cxnLst/>
            <a:rect l="l" t="t" r="r" b="b"/>
            <a:pathLst>
              <a:path w="5600700" h="2324100">
                <a:moveTo>
                  <a:pt x="76207" y="0"/>
                </a:moveTo>
                <a:lnTo>
                  <a:pt x="5524493" y="0"/>
                </a:lnTo>
                <a:cubicBezTo>
                  <a:pt x="5566581" y="0"/>
                  <a:pt x="5600700" y="34119"/>
                  <a:pt x="5600700" y="76207"/>
                </a:cubicBezTo>
                <a:lnTo>
                  <a:pt x="5600700" y="2247893"/>
                </a:lnTo>
                <a:cubicBezTo>
                  <a:pt x="5600700" y="2289981"/>
                  <a:pt x="5566581" y="2324100"/>
                  <a:pt x="5524493" y="2324100"/>
                </a:cubicBezTo>
                <a:lnTo>
                  <a:pt x="76207" y="2324100"/>
                </a:lnTo>
                <a:cubicBezTo>
                  <a:pt x="34119" y="2324100"/>
                  <a:pt x="0" y="2289981"/>
                  <a:pt x="0" y="2247893"/>
                </a:cubicBezTo>
                <a:lnTo>
                  <a:pt x="0" y="76207"/>
                </a:lnTo>
                <a:cubicBezTo>
                  <a:pt x="0" y="34119"/>
                  <a:pt x="34119" y="0"/>
                  <a:pt x="76207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28650" y="140958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53578" y="114300"/>
                </a:moveTo>
                <a:cubicBezTo>
                  <a:pt x="47640" y="114300"/>
                  <a:pt x="42863" y="119077"/>
                  <a:pt x="42863" y="125016"/>
                </a:cubicBezTo>
                <a:cubicBezTo>
                  <a:pt x="42863" y="130954"/>
                  <a:pt x="47640" y="135731"/>
                  <a:pt x="53578" y="135731"/>
                </a:cubicBezTo>
                <a:lnTo>
                  <a:pt x="117872" y="135731"/>
                </a:lnTo>
                <a:cubicBezTo>
                  <a:pt x="123810" y="135731"/>
                  <a:pt x="128588" y="130954"/>
                  <a:pt x="128588" y="125016"/>
                </a:cubicBezTo>
                <a:cubicBezTo>
                  <a:pt x="128588" y="119077"/>
                  <a:pt x="123810" y="114300"/>
                  <a:pt x="117872" y="114300"/>
                </a:cubicBezTo>
                <a:lnTo>
                  <a:pt x="53578" y="11430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17872" y="178594"/>
                </a:lnTo>
                <a:cubicBezTo>
                  <a:pt x="123810" y="178594"/>
                  <a:pt x="128588" y="173816"/>
                  <a:pt x="128588" y="167878"/>
                </a:cubicBezTo>
                <a:cubicBezTo>
                  <a:pt x="128588" y="161940"/>
                  <a:pt x="123810" y="157163"/>
                  <a:pt x="117872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42975" y="1371600"/>
            <a:ext cx="4962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Reporting Completeness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0550" y="1828681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2000" y="1828681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นิยาม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2000" y="2057281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ความครบถ้วนของการส่งรายงานจากหน่วยบริการ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0550" y="2362081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62000" y="2362081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000" y="2590684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หน่วยบริการ 100 แห่ง ส่งรายงาน 95 แห่ง = 95% completeness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0550" y="2895484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2000" y="2895484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ข้อจำกัด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3124084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รายงานครบแต่อาจมีตัวแปรขาดหาย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10300" y="1181100"/>
            <a:ext cx="5600700" cy="2324100"/>
          </a:xfrm>
          <a:custGeom>
            <a:avLst/>
            <a:gdLst/>
            <a:ahLst/>
            <a:cxnLst/>
            <a:rect l="l" t="t" r="r" b="b"/>
            <a:pathLst>
              <a:path w="5600700" h="2324100">
                <a:moveTo>
                  <a:pt x="76207" y="0"/>
                </a:moveTo>
                <a:lnTo>
                  <a:pt x="5524493" y="0"/>
                </a:lnTo>
                <a:cubicBezTo>
                  <a:pt x="5566581" y="0"/>
                  <a:pt x="5600700" y="34119"/>
                  <a:pt x="5600700" y="76207"/>
                </a:cubicBezTo>
                <a:lnTo>
                  <a:pt x="5600700" y="2247893"/>
                </a:lnTo>
                <a:cubicBezTo>
                  <a:pt x="5600700" y="2289981"/>
                  <a:pt x="5566581" y="2324100"/>
                  <a:pt x="5524493" y="2324100"/>
                </a:cubicBezTo>
                <a:lnTo>
                  <a:pt x="76207" y="2324100"/>
                </a:lnTo>
                <a:cubicBezTo>
                  <a:pt x="34119" y="2324100"/>
                  <a:pt x="0" y="2289981"/>
                  <a:pt x="0" y="2247893"/>
                </a:cubicBezTo>
                <a:lnTo>
                  <a:pt x="0" y="76207"/>
                </a:lnTo>
                <a:cubicBezTo>
                  <a:pt x="0" y="34119"/>
                  <a:pt x="34119" y="0"/>
                  <a:pt x="76207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429375" y="14095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1" y="64294"/>
                </a:moveTo>
                <a:cubicBezTo>
                  <a:pt x="33259" y="64294"/>
                  <a:pt x="42863" y="54691"/>
                  <a:pt x="42863" y="42863"/>
                </a:cubicBezTo>
                <a:cubicBezTo>
                  <a:pt x="42863" y="31034"/>
                  <a:pt x="33259" y="21431"/>
                  <a:pt x="21431" y="21431"/>
                </a:cubicBezTo>
                <a:cubicBezTo>
                  <a:pt x="9603" y="21431"/>
                  <a:pt x="0" y="31034"/>
                  <a:pt x="0" y="42863"/>
                </a:cubicBezTo>
                <a:cubicBezTo>
                  <a:pt x="0" y="54691"/>
                  <a:pt x="9603" y="64294"/>
                  <a:pt x="21431" y="64294"/>
                </a:cubicBezTo>
                <a:close/>
                <a:moveTo>
                  <a:pt x="85725" y="28575"/>
                </a:moveTo>
                <a:cubicBezTo>
                  <a:pt x="77822" y="28575"/>
                  <a:pt x="71438" y="34960"/>
                  <a:pt x="71438" y="42863"/>
                </a:cubicBezTo>
                <a:cubicBezTo>
                  <a:pt x="71438" y="50765"/>
                  <a:pt x="77822" y="57150"/>
                  <a:pt x="85725" y="57150"/>
                </a:cubicBezTo>
                <a:lnTo>
                  <a:pt x="214313" y="57150"/>
                </a:lnTo>
                <a:cubicBezTo>
                  <a:pt x="222215" y="57150"/>
                  <a:pt x="228600" y="50765"/>
                  <a:pt x="228600" y="42863"/>
                </a:cubicBezTo>
                <a:cubicBezTo>
                  <a:pt x="228600" y="34960"/>
                  <a:pt x="222215" y="28575"/>
                  <a:pt x="214313" y="28575"/>
                </a:cubicBezTo>
                <a:lnTo>
                  <a:pt x="85725" y="28575"/>
                </a:lnTo>
                <a:close/>
                <a:moveTo>
                  <a:pt x="85725" y="100013"/>
                </a:moveTo>
                <a:cubicBezTo>
                  <a:pt x="77822" y="100013"/>
                  <a:pt x="71438" y="106397"/>
                  <a:pt x="71438" y="114300"/>
                </a:cubicBezTo>
                <a:cubicBezTo>
                  <a:pt x="71438" y="122203"/>
                  <a:pt x="77822" y="128588"/>
                  <a:pt x="85725" y="128588"/>
                </a:cubicBezTo>
                <a:lnTo>
                  <a:pt x="214313" y="128588"/>
                </a:lnTo>
                <a:cubicBezTo>
                  <a:pt x="222215" y="128588"/>
                  <a:pt x="228600" y="122203"/>
                  <a:pt x="228600" y="114300"/>
                </a:cubicBezTo>
                <a:cubicBezTo>
                  <a:pt x="228600" y="106397"/>
                  <a:pt x="222215" y="100013"/>
                  <a:pt x="214313" y="100013"/>
                </a:cubicBezTo>
                <a:lnTo>
                  <a:pt x="85725" y="100013"/>
                </a:lnTo>
                <a:close/>
                <a:moveTo>
                  <a:pt x="85725" y="171450"/>
                </a:moveTo>
                <a:cubicBezTo>
                  <a:pt x="77822" y="171450"/>
                  <a:pt x="71438" y="177835"/>
                  <a:pt x="71438" y="185738"/>
                </a:cubicBezTo>
                <a:cubicBezTo>
                  <a:pt x="71438" y="193640"/>
                  <a:pt x="77822" y="200025"/>
                  <a:pt x="85725" y="200025"/>
                </a:cubicBezTo>
                <a:lnTo>
                  <a:pt x="214313" y="200025"/>
                </a:lnTo>
                <a:cubicBezTo>
                  <a:pt x="222215" y="200025"/>
                  <a:pt x="228600" y="193640"/>
                  <a:pt x="228600" y="185738"/>
                </a:cubicBezTo>
                <a:cubicBezTo>
                  <a:pt x="228600" y="177835"/>
                  <a:pt x="222215" y="171450"/>
                  <a:pt x="214313" y="171450"/>
                </a:cubicBezTo>
                <a:lnTo>
                  <a:pt x="85725" y="171450"/>
                </a:lnTo>
                <a:close/>
                <a:moveTo>
                  <a:pt x="21431" y="207169"/>
                </a:moveTo>
                <a:cubicBezTo>
                  <a:pt x="33259" y="207169"/>
                  <a:pt x="42863" y="197566"/>
                  <a:pt x="42863" y="185738"/>
                </a:cubicBezTo>
                <a:cubicBezTo>
                  <a:pt x="42863" y="173909"/>
                  <a:pt x="33259" y="164306"/>
                  <a:pt x="21431" y="164306"/>
                </a:cubicBezTo>
                <a:cubicBezTo>
                  <a:pt x="9603" y="164306"/>
                  <a:pt x="0" y="173909"/>
                  <a:pt x="0" y="185738"/>
                </a:cubicBezTo>
                <a:cubicBezTo>
                  <a:pt x="0" y="197566"/>
                  <a:pt x="9603" y="207169"/>
                  <a:pt x="21431" y="207169"/>
                </a:cubicBezTo>
                <a:close/>
                <a:moveTo>
                  <a:pt x="42863" y="114300"/>
                </a:moveTo>
                <a:cubicBezTo>
                  <a:pt x="42863" y="102472"/>
                  <a:pt x="33259" y="92869"/>
                  <a:pt x="21431" y="92869"/>
                </a:cubicBezTo>
                <a:cubicBezTo>
                  <a:pt x="9603" y="92869"/>
                  <a:pt x="0" y="102472"/>
                  <a:pt x="0" y="114300"/>
                </a:cubicBezTo>
                <a:cubicBezTo>
                  <a:pt x="0" y="126128"/>
                  <a:pt x="9603" y="135731"/>
                  <a:pt x="21431" y="135731"/>
                </a:cubicBezTo>
                <a:cubicBezTo>
                  <a:pt x="33259" y="135731"/>
                  <a:pt x="42863" y="126128"/>
                  <a:pt x="42863" y="11430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772275" y="1371600"/>
            <a:ext cx="4962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Data Element Completeness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419850" y="1828681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591300" y="1828681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นิยาม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591300" y="2057281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ความครบถ้วนของข้อมูลในแต่ละตัวแปร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19850" y="2362081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591300" y="2362081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91300" y="2590684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ตัวแปร "อายุ" มีข้อมูล 850/1000 ระเบียน = 85% completeness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19850" y="2895484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591300" y="2895484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ความสำคัญ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591300" y="3124084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ตัวแปรสำคัญต้องมี completeness &gt; 90%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8620" y="3665104"/>
            <a:ext cx="11416665" cy="853440"/>
          </a:xfrm>
          <a:custGeom>
            <a:avLst/>
            <a:gdLst/>
            <a:ahLst/>
            <a:cxnLst/>
            <a:rect l="l" t="t" r="r" b="b"/>
            <a:pathLst>
              <a:path w="11416665" h="853440">
                <a:moveTo>
                  <a:pt x="76204" y="0"/>
                </a:moveTo>
                <a:lnTo>
                  <a:pt x="11340461" y="0"/>
                </a:lnTo>
                <a:cubicBezTo>
                  <a:pt x="11382547" y="0"/>
                  <a:pt x="11416665" y="34118"/>
                  <a:pt x="11416665" y="76204"/>
                </a:cubicBezTo>
                <a:lnTo>
                  <a:pt x="11416665" y="777236"/>
                </a:lnTo>
                <a:cubicBezTo>
                  <a:pt x="11416665" y="819322"/>
                  <a:pt x="11382547" y="853440"/>
                  <a:pt x="11340461" y="853440"/>
                </a:cubicBezTo>
                <a:lnTo>
                  <a:pt x="76204" y="853440"/>
                </a:lnTo>
                <a:cubicBezTo>
                  <a:pt x="34118" y="853440"/>
                  <a:pt x="0" y="819322"/>
                  <a:pt x="0" y="77723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FEF2F2"/>
          </a:solidFill>
          <a:ln w="20320">
            <a:solidFill>
              <a:srgbClr val="8B000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577215" y="38632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14300" y="60722"/>
                </a:moveTo>
                <a:cubicBezTo>
                  <a:pt x="120238" y="60722"/>
                  <a:pt x="125016" y="65499"/>
                  <a:pt x="125016" y="71438"/>
                </a:cubicBezTo>
                <a:lnTo>
                  <a:pt x="125016" y="121444"/>
                </a:lnTo>
                <a:cubicBezTo>
                  <a:pt x="125016" y="127382"/>
                  <a:pt x="120238" y="132159"/>
                  <a:pt x="114300" y="132159"/>
                </a:cubicBezTo>
                <a:cubicBezTo>
                  <a:pt x="108362" y="132159"/>
                  <a:pt x="103584" y="127382"/>
                  <a:pt x="103584" y="121444"/>
                </a:cubicBezTo>
                <a:lnTo>
                  <a:pt x="103584" y="71438"/>
                </a:lnTo>
                <a:cubicBezTo>
                  <a:pt x="103584" y="65499"/>
                  <a:pt x="108362" y="60722"/>
                  <a:pt x="114300" y="60722"/>
                </a:cubicBezTo>
                <a:close/>
                <a:moveTo>
                  <a:pt x="102379" y="157163"/>
                </a:moveTo>
                <a:cubicBezTo>
                  <a:pt x="102108" y="152738"/>
                  <a:pt x="104314" y="148528"/>
                  <a:pt x="108108" y="146233"/>
                </a:cubicBezTo>
                <a:cubicBezTo>
                  <a:pt x="111901" y="143939"/>
                  <a:pt x="116654" y="143939"/>
                  <a:pt x="120448" y="146233"/>
                </a:cubicBezTo>
                <a:cubicBezTo>
                  <a:pt x="124241" y="148528"/>
                  <a:pt x="126448" y="152738"/>
                  <a:pt x="126176" y="157162"/>
                </a:cubicBezTo>
                <a:cubicBezTo>
                  <a:pt x="126448" y="161587"/>
                  <a:pt x="124241" y="165797"/>
                  <a:pt x="120448" y="168092"/>
                </a:cubicBezTo>
                <a:cubicBezTo>
                  <a:pt x="116654" y="170386"/>
                  <a:pt x="111901" y="170386"/>
                  <a:pt x="108108" y="168092"/>
                </a:cubicBezTo>
                <a:cubicBezTo>
                  <a:pt x="104314" y="165797"/>
                  <a:pt x="102108" y="161587"/>
                  <a:pt x="102379" y="157163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986790" y="3825120"/>
            <a:ext cx="796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ข้อควรระวัง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86790" y="4129920"/>
            <a:ext cx="796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รายงานครบถ้วน </a:t>
            </a:r>
            <a:r>
              <a:rPr lang="en-US" sz="1200" b="1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≠</a:t>
            </a:r>
            <a:r>
              <a:rPr lang="en-US" sz="1200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ข้อมูลมีคุณภาพ ต้องตรวจสอบทั้ง Reporting Completeness และ Data Element Completeness พร้อมกัน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02431" y="4632843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57150" y="35719"/>
                </a:moveTo>
                <a:lnTo>
                  <a:pt x="57150" y="57150"/>
                </a:lnTo>
                <a:lnTo>
                  <a:pt x="85725" y="57150"/>
                </a:lnTo>
                <a:lnTo>
                  <a:pt x="85725" y="35719"/>
                </a:lnTo>
                <a:lnTo>
                  <a:pt x="57150" y="35719"/>
                </a:lnTo>
                <a:close/>
                <a:moveTo>
                  <a:pt x="42863" y="35719"/>
                </a:moveTo>
                <a:lnTo>
                  <a:pt x="14288" y="35719"/>
                </a:lnTo>
                <a:lnTo>
                  <a:pt x="14288" y="57150"/>
                </a:lnTo>
                <a:lnTo>
                  <a:pt x="42863" y="57150"/>
                </a:lnTo>
                <a:lnTo>
                  <a:pt x="42863" y="35719"/>
                </a:lnTo>
                <a:close/>
                <a:moveTo>
                  <a:pt x="0" y="71438"/>
                </a:moveTo>
                <a:lnTo>
                  <a:pt x="0" y="21431"/>
                </a:lnTo>
                <a:cubicBezTo>
                  <a:pt x="0" y="13551"/>
                  <a:pt x="6407" y="7144"/>
                  <a:pt x="14288" y="7144"/>
                </a:cubicBezTo>
                <a:lnTo>
                  <a:pt x="85725" y="7144"/>
                </a:lnTo>
                <a:cubicBezTo>
                  <a:pt x="93605" y="7144"/>
                  <a:pt x="100013" y="13551"/>
                  <a:pt x="100013" y="21431"/>
                </a:cubicBezTo>
                <a:lnTo>
                  <a:pt x="100013" y="92869"/>
                </a:lnTo>
                <a:cubicBezTo>
                  <a:pt x="100013" y="100749"/>
                  <a:pt x="93605" y="107156"/>
                  <a:pt x="85725" y="107156"/>
                </a:cubicBezTo>
                <a:lnTo>
                  <a:pt x="14288" y="107156"/>
                </a:lnTo>
                <a:cubicBezTo>
                  <a:pt x="6407" y="107156"/>
                  <a:pt x="0" y="100749"/>
                  <a:pt x="0" y="92869"/>
                </a:cubicBezTo>
                <a:lnTo>
                  <a:pt x="0" y="71438"/>
                </a:lnTo>
                <a:close/>
                <a:moveTo>
                  <a:pt x="85725" y="71438"/>
                </a:moveTo>
                <a:lnTo>
                  <a:pt x="57150" y="71438"/>
                </a:lnTo>
                <a:lnTo>
                  <a:pt x="57150" y="92869"/>
                </a:lnTo>
                <a:lnTo>
                  <a:pt x="85725" y="92869"/>
                </a:lnTo>
                <a:lnTo>
                  <a:pt x="85725" y="71438"/>
                </a:lnTo>
                <a:close/>
                <a:moveTo>
                  <a:pt x="42863" y="92869"/>
                </a:moveTo>
                <a:lnTo>
                  <a:pt x="42863" y="71438"/>
                </a:lnTo>
                <a:lnTo>
                  <a:pt x="14288" y="71438"/>
                </a:lnTo>
                <a:lnTo>
                  <a:pt x="14288" y="92869"/>
                </a:lnTo>
                <a:lnTo>
                  <a:pt x="42863" y="92869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81025" y="4602361"/>
            <a:ext cx="1128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Table 1: Comparison of reporting completeness vs data element completeness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1.5 TIMELINESS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Timeliness: นิยามและตัวชี้วัด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3705225" cy="2009775"/>
          </a:xfrm>
          <a:custGeom>
            <a:avLst/>
            <a:gdLst/>
            <a:ahLst/>
            <a:cxnLst/>
            <a:rect l="l" t="t" r="r" b="b"/>
            <a:pathLst>
              <a:path w="3705225" h="2009775">
                <a:moveTo>
                  <a:pt x="76191" y="0"/>
                </a:moveTo>
                <a:lnTo>
                  <a:pt x="3629034" y="0"/>
                </a:lnTo>
                <a:cubicBezTo>
                  <a:pt x="3671085" y="0"/>
                  <a:pt x="3705225" y="34140"/>
                  <a:pt x="3705225" y="76191"/>
                </a:cubicBezTo>
                <a:lnTo>
                  <a:pt x="3705225" y="1933584"/>
                </a:lnTo>
                <a:cubicBezTo>
                  <a:pt x="3705225" y="1975635"/>
                  <a:pt x="3671085" y="2009775"/>
                  <a:pt x="3629034" y="2009775"/>
                </a:cubicBezTo>
                <a:lnTo>
                  <a:pt x="76191" y="2009775"/>
                </a:lnTo>
                <a:cubicBezTo>
                  <a:pt x="34140" y="2009775"/>
                  <a:pt x="0" y="1975635"/>
                  <a:pt x="0" y="1933584"/>
                </a:cubicBezTo>
                <a:lnTo>
                  <a:pt x="0" y="76191"/>
                </a:lnTo>
                <a:cubicBezTo>
                  <a:pt x="0" y="34140"/>
                  <a:pt x="34140" y="0"/>
                  <a:pt x="76191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69119" y="13716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47625" y="95250"/>
                </a:moveTo>
                <a:cubicBezTo>
                  <a:pt x="41039" y="95250"/>
                  <a:pt x="35719" y="100571"/>
                  <a:pt x="35719" y="107156"/>
                </a:cubicBezTo>
                <a:lnTo>
                  <a:pt x="35719" y="130969"/>
                </a:lnTo>
                <a:cubicBezTo>
                  <a:pt x="35719" y="137554"/>
                  <a:pt x="41039" y="142875"/>
                  <a:pt x="47625" y="142875"/>
                </a:cubicBezTo>
                <a:lnTo>
                  <a:pt x="71438" y="142875"/>
                </a:lnTo>
                <a:cubicBezTo>
                  <a:pt x="78023" y="142875"/>
                  <a:pt x="83344" y="137554"/>
                  <a:pt x="83344" y="130969"/>
                </a:cubicBezTo>
                <a:lnTo>
                  <a:pt x="83344" y="107156"/>
                </a:lnTo>
                <a:cubicBezTo>
                  <a:pt x="83344" y="100571"/>
                  <a:pt x="78023" y="95250"/>
                  <a:pt x="71438" y="95250"/>
                </a:cubicBezTo>
                <a:lnTo>
                  <a:pt x="47625" y="9525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28675" y="13335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รายเดือน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7210" y="1718310"/>
            <a:ext cx="3398520" cy="617220"/>
          </a:xfrm>
          <a:custGeom>
            <a:avLst/>
            <a:gdLst/>
            <a:ahLst/>
            <a:cxnLst/>
            <a:rect l="l" t="t" r="r" b="b"/>
            <a:pathLst>
              <a:path w="3398520" h="617220">
                <a:moveTo>
                  <a:pt x="38101" y="0"/>
                </a:moveTo>
                <a:lnTo>
                  <a:pt x="3360419" y="0"/>
                </a:lnTo>
                <a:cubicBezTo>
                  <a:pt x="3381462" y="0"/>
                  <a:pt x="3398520" y="17058"/>
                  <a:pt x="3398520" y="38101"/>
                </a:cubicBezTo>
                <a:lnTo>
                  <a:pt x="3398520" y="579119"/>
                </a:lnTo>
                <a:cubicBezTo>
                  <a:pt x="3398520" y="600162"/>
                  <a:pt x="3381462" y="617220"/>
                  <a:pt x="3360419" y="617220"/>
                </a:cubicBezTo>
                <a:lnTo>
                  <a:pt x="38101" y="617220"/>
                </a:lnTo>
                <a:cubicBezTo>
                  <a:pt x="17058" y="617220"/>
                  <a:pt x="0" y="600162"/>
                  <a:pt x="0" y="57911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55320" y="1836423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Deadline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55320" y="2026923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วันที่ 10 ของเดือนถัดไป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7210" y="2419351"/>
            <a:ext cx="3398520" cy="617220"/>
          </a:xfrm>
          <a:custGeom>
            <a:avLst/>
            <a:gdLst/>
            <a:ahLst/>
            <a:cxnLst/>
            <a:rect l="l" t="t" r="r" b="b"/>
            <a:pathLst>
              <a:path w="3398520" h="617220">
                <a:moveTo>
                  <a:pt x="38101" y="0"/>
                </a:moveTo>
                <a:lnTo>
                  <a:pt x="3360419" y="0"/>
                </a:lnTo>
                <a:cubicBezTo>
                  <a:pt x="3381462" y="0"/>
                  <a:pt x="3398520" y="17058"/>
                  <a:pt x="3398520" y="38101"/>
                </a:cubicBezTo>
                <a:lnTo>
                  <a:pt x="3398520" y="579119"/>
                </a:lnTo>
                <a:cubicBezTo>
                  <a:pt x="3398520" y="600162"/>
                  <a:pt x="3381462" y="617220"/>
                  <a:pt x="3360419" y="617220"/>
                </a:cubicBezTo>
                <a:lnTo>
                  <a:pt x="38101" y="617220"/>
                </a:lnTo>
                <a:cubicBezTo>
                  <a:pt x="17058" y="617220"/>
                  <a:pt x="0" y="600162"/>
                  <a:pt x="0" y="57911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55320" y="2537459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5320" y="2727959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ข้อมูลม.ค. → ส่งภายใน 10 ก.พ.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41721" y="1181100"/>
            <a:ext cx="3705225" cy="2009775"/>
          </a:xfrm>
          <a:custGeom>
            <a:avLst/>
            <a:gdLst/>
            <a:ahLst/>
            <a:cxnLst/>
            <a:rect l="l" t="t" r="r" b="b"/>
            <a:pathLst>
              <a:path w="3705225" h="2009775">
                <a:moveTo>
                  <a:pt x="76191" y="0"/>
                </a:moveTo>
                <a:lnTo>
                  <a:pt x="3629034" y="0"/>
                </a:lnTo>
                <a:cubicBezTo>
                  <a:pt x="3671085" y="0"/>
                  <a:pt x="3705225" y="34140"/>
                  <a:pt x="3705225" y="76191"/>
                </a:cubicBezTo>
                <a:lnTo>
                  <a:pt x="3705225" y="1933584"/>
                </a:lnTo>
                <a:cubicBezTo>
                  <a:pt x="3705225" y="1975635"/>
                  <a:pt x="3671085" y="2009775"/>
                  <a:pt x="3629034" y="2009775"/>
                </a:cubicBezTo>
                <a:lnTo>
                  <a:pt x="76191" y="2009775"/>
                </a:lnTo>
                <a:cubicBezTo>
                  <a:pt x="34140" y="2009775"/>
                  <a:pt x="0" y="1975635"/>
                  <a:pt x="0" y="1933584"/>
                </a:cubicBezTo>
                <a:lnTo>
                  <a:pt x="0" y="76191"/>
                </a:lnTo>
                <a:cubicBezTo>
                  <a:pt x="0" y="34140"/>
                  <a:pt x="34140" y="0"/>
                  <a:pt x="76191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429839" y="13716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47625" y="95250"/>
                </a:moveTo>
                <a:cubicBezTo>
                  <a:pt x="41039" y="95250"/>
                  <a:pt x="35719" y="100571"/>
                  <a:pt x="35719" y="107156"/>
                </a:cubicBezTo>
                <a:lnTo>
                  <a:pt x="35719" y="130969"/>
                </a:lnTo>
                <a:cubicBezTo>
                  <a:pt x="35719" y="137554"/>
                  <a:pt x="41039" y="142875"/>
                  <a:pt x="47625" y="142875"/>
                </a:cubicBezTo>
                <a:lnTo>
                  <a:pt x="119063" y="142875"/>
                </a:lnTo>
                <a:cubicBezTo>
                  <a:pt x="125648" y="142875"/>
                  <a:pt x="130969" y="137554"/>
                  <a:pt x="130969" y="130969"/>
                </a:cubicBezTo>
                <a:lnTo>
                  <a:pt x="130969" y="107156"/>
                </a:lnTo>
                <a:cubicBezTo>
                  <a:pt x="130969" y="100571"/>
                  <a:pt x="125648" y="95250"/>
                  <a:pt x="119063" y="95250"/>
                </a:cubicBezTo>
                <a:lnTo>
                  <a:pt x="47625" y="9525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689396" y="13335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รายไตรมาส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397931" y="1718310"/>
            <a:ext cx="3398520" cy="617220"/>
          </a:xfrm>
          <a:custGeom>
            <a:avLst/>
            <a:gdLst/>
            <a:ahLst/>
            <a:cxnLst/>
            <a:rect l="l" t="t" r="r" b="b"/>
            <a:pathLst>
              <a:path w="3398520" h="617220">
                <a:moveTo>
                  <a:pt x="38101" y="0"/>
                </a:moveTo>
                <a:lnTo>
                  <a:pt x="3360419" y="0"/>
                </a:lnTo>
                <a:cubicBezTo>
                  <a:pt x="3381462" y="0"/>
                  <a:pt x="3398520" y="17058"/>
                  <a:pt x="3398520" y="38101"/>
                </a:cubicBezTo>
                <a:lnTo>
                  <a:pt x="3398520" y="579119"/>
                </a:lnTo>
                <a:cubicBezTo>
                  <a:pt x="3398520" y="600162"/>
                  <a:pt x="3381462" y="617220"/>
                  <a:pt x="3360419" y="617220"/>
                </a:cubicBezTo>
                <a:lnTo>
                  <a:pt x="38101" y="617220"/>
                </a:lnTo>
                <a:cubicBezTo>
                  <a:pt x="17058" y="617220"/>
                  <a:pt x="0" y="600162"/>
                  <a:pt x="0" y="57911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516041" y="1836423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Deadline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516041" y="2026923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 วันหลังสิ้นไตรมาส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397931" y="2419351"/>
            <a:ext cx="3398520" cy="617220"/>
          </a:xfrm>
          <a:custGeom>
            <a:avLst/>
            <a:gdLst/>
            <a:ahLst/>
            <a:cxnLst/>
            <a:rect l="l" t="t" r="r" b="b"/>
            <a:pathLst>
              <a:path w="3398520" h="617220">
                <a:moveTo>
                  <a:pt x="38101" y="0"/>
                </a:moveTo>
                <a:lnTo>
                  <a:pt x="3360419" y="0"/>
                </a:lnTo>
                <a:cubicBezTo>
                  <a:pt x="3381462" y="0"/>
                  <a:pt x="3398520" y="17058"/>
                  <a:pt x="3398520" y="38101"/>
                </a:cubicBezTo>
                <a:lnTo>
                  <a:pt x="3398520" y="579119"/>
                </a:lnTo>
                <a:cubicBezTo>
                  <a:pt x="3398520" y="600162"/>
                  <a:pt x="3381462" y="617220"/>
                  <a:pt x="3360419" y="617220"/>
                </a:cubicBezTo>
                <a:lnTo>
                  <a:pt x="38101" y="617220"/>
                </a:lnTo>
                <a:cubicBezTo>
                  <a:pt x="17058" y="617220"/>
                  <a:pt x="0" y="600162"/>
                  <a:pt x="0" y="57911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516041" y="2537459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16041" y="2727959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ไตรมาส 1 (มี.ค.) → ส่งภายใน 15 เม.ย.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102561" y="1181100"/>
            <a:ext cx="3705225" cy="2009775"/>
          </a:xfrm>
          <a:custGeom>
            <a:avLst/>
            <a:gdLst/>
            <a:ahLst/>
            <a:cxnLst/>
            <a:rect l="l" t="t" r="r" b="b"/>
            <a:pathLst>
              <a:path w="3705225" h="2009775">
                <a:moveTo>
                  <a:pt x="76191" y="0"/>
                </a:moveTo>
                <a:lnTo>
                  <a:pt x="3629034" y="0"/>
                </a:lnTo>
                <a:cubicBezTo>
                  <a:pt x="3671085" y="0"/>
                  <a:pt x="3705225" y="34140"/>
                  <a:pt x="3705225" y="76191"/>
                </a:cubicBezTo>
                <a:lnTo>
                  <a:pt x="3705225" y="1933584"/>
                </a:lnTo>
                <a:cubicBezTo>
                  <a:pt x="3705225" y="1975635"/>
                  <a:pt x="3671085" y="2009775"/>
                  <a:pt x="3629034" y="2009775"/>
                </a:cubicBezTo>
                <a:lnTo>
                  <a:pt x="76191" y="2009775"/>
                </a:lnTo>
                <a:cubicBezTo>
                  <a:pt x="34140" y="2009775"/>
                  <a:pt x="0" y="1975635"/>
                  <a:pt x="0" y="1933584"/>
                </a:cubicBezTo>
                <a:lnTo>
                  <a:pt x="0" y="76191"/>
                </a:lnTo>
                <a:cubicBezTo>
                  <a:pt x="0" y="34140"/>
                  <a:pt x="34140" y="0"/>
                  <a:pt x="76191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8290679" y="13716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23812" y="89297"/>
                </a:moveTo>
                <a:lnTo>
                  <a:pt x="23812" y="101203"/>
                </a:lnTo>
                <a:cubicBezTo>
                  <a:pt x="23812" y="104477"/>
                  <a:pt x="26491" y="107156"/>
                  <a:pt x="29766" y="107156"/>
                </a:cubicBezTo>
                <a:lnTo>
                  <a:pt x="41672" y="107156"/>
                </a:lnTo>
                <a:cubicBezTo>
                  <a:pt x="44946" y="107156"/>
                  <a:pt x="47625" y="104477"/>
                  <a:pt x="47625" y="101203"/>
                </a:cubicBezTo>
                <a:lnTo>
                  <a:pt x="47625" y="89297"/>
                </a:lnTo>
                <a:cubicBezTo>
                  <a:pt x="47625" y="86023"/>
                  <a:pt x="44946" y="83344"/>
                  <a:pt x="41672" y="83344"/>
                </a:cubicBezTo>
                <a:lnTo>
                  <a:pt x="29766" y="83344"/>
                </a:lnTo>
                <a:cubicBezTo>
                  <a:pt x="26491" y="83344"/>
                  <a:pt x="23812" y="86023"/>
                  <a:pt x="23812" y="89297"/>
                </a:cubicBezTo>
                <a:close/>
                <a:moveTo>
                  <a:pt x="71438" y="89297"/>
                </a:moveTo>
                <a:lnTo>
                  <a:pt x="71438" y="101203"/>
                </a:lnTo>
                <a:cubicBezTo>
                  <a:pt x="71438" y="104477"/>
                  <a:pt x="74116" y="107156"/>
                  <a:pt x="77391" y="107156"/>
                </a:cubicBezTo>
                <a:lnTo>
                  <a:pt x="89297" y="107156"/>
                </a:lnTo>
                <a:cubicBezTo>
                  <a:pt x="92571" y="107156"/>
                  <a:pt x="95250" y="104477"/>
                  <a:pt x="95250" y="101203"/>
                </a:cubicBezTo>
                <a:lnTo>
                  <a:pt x="95250" y="89297"/>
                </a:lnTo>
                <a:cubicBezTo>
                  <a:pt x="95250" y="86023"/>
                  <a:pt x="92571" y="83344"/>
                  <a:pt x="89297" y="83344"/>
                </a:cubicBezTo>
                <a:lnTo>
                  <a:pt x="77391" y="83344"/>
                </a:lnTo>
                <a:cubicBezTo>
                  <a:pt x="74116" y="83344"/>
                  <a:pt x="71438" y="86023"/>
                  <a:pt x="71438" y="89297"/>
                </a:cubicBezTo>
                <a:close/>
                <a:moveTo>
                  <a:pt x="125016" y="83344"/>
                </a:moveTo>
                <a:cubicBezTo>
                  <a:pt x="121741" y="83344"/>
                  <a:pt x="119063" y="86023"/>
                  <a:pt x="119063" y="89297"/>
                </a:cubicBezTo>
                <a:lnTo>
                  <a:pt x="119063" y="101203"/>
                </a:lnTo>
                <a:cubicBezTo>
                  <a:pt x="119063" y="104477"/>
                  <a:pt x="121741" y="107156"/>
                  <a:pt x="125016" y="107156"/>
                </a:cubicBezTo>
                <a:lnTo>
                  <a:pt x="136922" y="107156"/>
                </a:lnTo>
                <a:cubicBezTo>
                  <a:pt x="140196" y="107156"/>
                  <a:pt x="142875" y="104477"/>
                  <a:pt x="142875" y="101203"/>
                </a:cubicBezTo>
                <a:lnTo>
                  <a:pt x="142875" y="89297"/>
                </a:lnTo>
                <a:cubicBezTo>
                  <a:pt x="142875" y="86023"/>
                  <a:pt x="140196" y="83344"/>
                  <a:pt x="136922" y="83344"/>
                </a:cubicBezTo>
                <a:lnTo>
                  <a:pt x="125016" y="83344"/>
                </a:lnTo>
                <a:close/>
                <a:moveTo>
                  <a:pt x="23812" y="136922"/>
                </a:move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41672" y="154781"/>
                </a:lnTo>
                <a:cubicBezTo>
                  <a:pt x="44946" y="154781"/>
                  <a:pt x="47625" y="152102"/>
                  <a:pt x="47625" y="148828"/>
                </a:cubicBezTo>
                <a:lnTo>
                  <a:pt x="47625" y="136922"/>
                </a:lnTo>
                <a:cubicBezTo>
                  <a:pt x="47625" y="133648"/>
                  <a:pt x="44946" y="130969"/>
                  <a:pt x="41672" y="130969"/>
                </a:cubicBezTo>
                <a:lnTo>
                  <a:pt x="29766" y="130969"/>
                </a:lnTo>
                <a:cubicBezTo>
                  <a:pt x="26491" y="130969"/>
                  <a:pt x="23812" y="133648"/>
                  <a:pt x="23812" y="136922"/>
                </a:cubicBezTo>
                <a:close/>
                <a:moveTo>
                  <a:pt x="77391" y="130969"/>
                </a:moveTo>
                <a:cubicBezTo>
                  <a:pt x="74116" y="130969"/>
                  <a:pt x="71438" y="133648"/>
                  <a:pt x="71438" y="136922"/>
                </a:cubicBezTo>
                <a:lnTo>
                  <a:pt x="71438" y="148828"/>
                </a:lnTo>
                <a:cubicBezTo>
                  <a:pt x="71438" y="152102"/>
                  <a:pt x="74116" y="154781"/>
                  <a:pt x="77391" y="154781"/>
                </a:cubicBezTo>
                <a:lnTo>
                  <a:pt x="89297" y="154781"/>
                </a:lnTo>
                <a:cubicBezTo>
                  <a:pt x="92571" y="154781"/>
                  <a:pt x="95250" y="152102"/>
                  <a:pt x="95250" y="148828"/>
                </a:cubicBezTo>
                <a:lnTo>
                  <a:pt x="95250" y="136922"/>
                </a:lnTo>
                <a:cubicBezTo>
                  <a:pt x="95250" y="133648"/>
                  <a:pt x="92571" y="130969"/>
                  <a:pt x="89297" y="130969"/>
                </a:cubicBezTo>
                <a:lnTo>
                  <a:pt x="77391" y="130969"/>
                </a:lnTo>
                <a:close/>
                <a:moveTo>
                  <a:pt x="119063" y="136922"/>
                </a:moveTo>
                <a:lnTo>
                  <a:pt x="119063" y="148828"/>
                </a:lnTo>
                <a:cubicBezTo>
                  <a:pt x="119063" y="152102"/>
                  <a:pt x="121741" y="154781"/>
                  <a:pt x="125016" y="154781"/>
                </a:cubicBezTo>
                <a:lnTo>
                  <a:pt x="136922" y="154781"/>
                </a:lnTo>
                <a:cubicBezTo>
                  <a:pt x="140196" y="154781"/>
                  <a:pt x="142875" y="152102"/>
                  <a:pt x="142875" y="148828"/>
                </a:cubicBezTo>
                <a:lnTo>
                  <a:pt x="142875" y="136922"/>
                </a:lnTo>
                <a:cubicBezTo>
                  <a:pt x="142875" y="133648"/>
                  <a:pt x="140196" y="130969"/>
                  <a:pt x="136922" y="130969"/>
                </a:cubicBezTo>
                <a:lnTo>
                  <a:pt x="125016" y="130969"/>
                </a:lnTo>
                <a:cubicBezTo>
                  <a:pt x="121741" y="130969"/>
                  <a:pt x="119063" y="133648"/>
                  <a:pt x="119063" y="13692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550236" y="13335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รายปี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58771" y="1718310"/>
            <a:ext cx="3398520" cy="617220"/>
          </a:xfrm>
          <a:custGeom>
            <a:avLst/>
            <a:gdLst/>
            <a:ahLst/>
            <a:cxnLst/>
            <a:rect l="l" t="t" r="r" b="b"/>
            <a:pathLst>
              <a:path w="3398520" h="617220">
                <a:moveTo>
                  <a:pt x="38101" y="0"/>
                </a:moveTo>
                <a:lnTo>
                  <a:pt x="3360419" y="0"/>
                </a:lnTo>
                <a:cubicBezTo>
                  <a:pt x="3381462" y="0"/>
                  <a:pt x="3398520" y="17058"/>
                  <a:pt x="3398520" y="38101"/>
                </a:cubicBezTo>
                <a:lnTo>
                  <a:pt x="3398520" y="579119"/>
                </a:lnTo>
                <a:cubicBezTo>
                  <a:pt x="3398520" y="600162"/>
                  <a:pt x="3381462" y="617220"/>
                  <a:pt x="3360419" y="617220"/>
                </a:cubicBezTo>
                <a:lnTo>
                  <a:pt x="38101" y="617220"/>
                </a:lnTo>
                <a:cubicBezTo>
                  <a:pt x="17058" y="617220"/>
                  <a:pt x="0" y="600162"/>
                  <a:pt x="0" y="57911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376881" y="1836423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Deadline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76881" y="2026923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 วันหลังสิ้นปี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58771" y="2419351"/>
            <a:ext cx="3398520" cy="617220"/>
          </a:xfrm>
          <a:custGeom>
            <a:avLst/>
            <a:gdLst/>
            <a:ahLst/>
            <a:cxnLst/>
            <a:rect l="l" t="t" r="r" b="b"/>
            <a:pathLst>
              <a:path w="3398520" h="617220">
                <a:moveTo>
                  <a:pt x="38101" y="0"/>
                </a:moveTo>
                <a:lnTo>
                  <a:pt x="3360419" y="0"/>
                </a:lnTo>
                <a:cubicBezTo>
                  <a:pt x="3381462" y="0"/>
                  <a:pt x="3398520" y="17058"/>
                  <a:pt x="3398520" y="38101"/>
                </a:cubicBezTo>
                <a:lnTo>
                  <a:pt x="3398520" y="579119"/>
                </a:lnTo>
                <a:cubicBezTo>
                  <a:pt x="3398520" y="600162"/>
                  <a:pt x="3381462" y="617220"/>
                  <a:pt x="3360419" y="617220"/>
                </a:cubicBezTo>
                <a:lnTo>
                  <a:pt x="38101" y="617220"/>
                </a:lnTo>
                <a:cubicBezTo>
                  <a:pt x="17058" y="617220"/>
                  <a:pt x="0" y="600162"/>
                  <a:pt x="0" y="57911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376881" y="2537459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76881" y="2727959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 2024 → ส่งภายใน 30 ม.ค. 2025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1000" y="3345182"/>
            <a:ext cx="11430000" cy="2257425"/>
          </a:xfrm>
          <a:custGeom>
            <a:avLst/>
            <a:gdLst/>
            <a:ahLst/>
            <a:cxnLst/>
            <a:rect l="l" t="t" r="r" b="b"/>
            <a:pathLst>
              <a:path w="11430000" h="2257425">
                <a:moveTo>
                  <a:pt x="76211" y="0"/>
                </a:moveTo>
                <a:lnTo>
                  <a:pt x="11353789" y="0"/>
                </a:lnTo>
                <a:cubicBezTo>
                  <a:pt x="11395879" y="0"/>
                  <a:pt x="11430000" y="34121"/>
                  <a:pt x="11430000" y="76211"/>
                </a:cubicBezTo>
                <a:lnTo>
                  <a:pt x="11430000" y="2181214"/>
                </a:lnTo>
                <a:cubicBezTo>
                  <a:pt x="11430000" y="2223304"/>
                  <a:pt x="11395879" y="2257425"/>
                  <a:pt x="11353789" y="2257425"/>
                </a:cubicBezTo>
                <a:lnTo>
                  <a:pt x="76211" y="2257425"/>
                </a:lnTo>
                <a:cubicBezTo>
                  <a:pt x="34121" y="2257425"/>
                  <a:pt x="0" y="2223304"/>
                  <a:pt x="0" y="2181214"/>
                </a:cubicBezTo>
                <a:lnTo>
                  <a:pt x="0" y="76211"/>
                </a:lnTo>
                <a:cubicBezTo>
                  <a:pt x="0" y="34149"/>
                  <a:pt x="34149" y="0"/>
                  <a:pt x="76211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571500" y="3535682"/>
            <a:ext cx="11144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สูตรคำนวณ % Timeliness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79120" y="3962402"/>
            <a:ext cx="11035665" cy="624840"/>
          </a:xfrm>
          <a:custGeom>
            <a:avLst/>
            <a:gdLst/>
            <a:ahLst/>
            <a:cxnLst/>
            <a:rect l="l" t="t" r="r" b="b"/>
            <a:pathLst>
              <a:path w="11035665" h="624840">
                <a:moveTo>
                  <a:pt x="76199" y="0"/>
                </a:moveTo>
                <a:lnTo>
                  <a:pt x="10959466" y="0"/>
                </a:lnTo>
                <a:cubicBezTo>
                  <a:pt x="11001549" y="0"/>
                  <a:pt x="11035665" y="34116"/>
                  <a:pt x="11035665" y="76199"/>
                </a:cubicBezTo>
                <a:lnTo>
                  <a:pt x="11035665" y="548641"/>
                </a:lnTo>
                <a:cubicBezTo>
                  <a:pt x="11035665" y="590724"/>
                  <a:pt x="11001549" y="624840"/>
                  <a:pt x="10959466" y="624840"/>
                </a:cubicBezTo>
                <a:lnTo>
                  <a:pt x="76199" y="624840"/>
                </a:lnTo>
                <a:cubicBezTo>
                  <a:pt x="34116" y="624840"/>
                  <a:pt x="0" y="590724"/>
                  <a:pt x="0" y="54864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8B000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81990" y="4122423"/>
            <a:ext cx="10829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 Timeliness = (รายงานที่ส่งก่อน Deadline / รายงานทั้งหมดที่ต้องส่ง) × 100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75310" y="4750953"/>
            <a:ext cx="5436870" cy="655320"/>
          </a:xfrm>
          <a:custGeom>
            <a:avLst/>
            <a:gdLst/>
            <a:ahLst/>
            <a:cxnLst/>
            <a:rect l="l" t="t" r="r" b="b"/>
            <a:pathLst>
              <a:path w="5436870" h="655320">
                <a:moveTo>
                  <a:pt x="38100" y="0"/>
                </a:moveTo>
                <a:lnTo>
                  <a:pt x="5398770" y="0"/>
                </a:lnTo>
                <a:cubicBezTo>
                  <a:pt x="5419812" y="0"/>
                  <a:pt x="5436870" y="17058"/>
                  <a:pt x="5436870" y="38100"/>
                </a:cubicBezTo>
                <a:lnTo>
                  <a:pt x="5436870" y="617220"/>
                </a:lnTo>
                <a:cubicBezTo>
                  <a:pt x="5436870" y="638262"/>
                  <a:pt x="5419812" y="655320"/>
                  <a:pt x="5398770" y="655320"/>
                </a:cubicBezTo>
                <a:lnTo>
                  <a:pt x="38100" y="655320"/>
                </a:lnTo>
                <a:cubicBezTo>
                  <a:pt x="17058" y="655320"/>
                  <a:pt x="0" y="638262"/>
                  <a:pt x="0" y="6172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93420" y="4869061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82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ตัวอย่างที่ 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93420" y="5097661"/>
            <a:ext cx="526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ส่งครบ 95/100 รายงาน ทันเวลา 90 รายงาน = </a:t>
            </a:r>
            <a:r>
              <a:rPr lang="en-US" sz="1050" b="1" dirty="0">
                <a:solidFill>
                  <a:srgbClr val="0082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90%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76010" y="4750953"/>
            <a:ext cx="5436870" cy="655320"/>
          </a:xfrm>
          <a:custGeom>
            <a:avLst/>
            <a:gdLst/>
            <a:ahLst/>
            <a:cxnLst/>
            <a:rect l="l" t="t" r="r" b="b"/>
            <a:pathLst>
              <a:path w="5436870" h="655320">
                <a:moveTo>
                  <a:pt x="38100" y="0"/>
                </a:moveTo>
                <a:lnTo>
                  <a:pt x="5398770" y="0"/>
                </a:lnTo>
                <a:cubicBezTo>
                  <a:pt x="5419812" y="0"/>
                  <a:pt x="5436870" y="17058"/>
                  <a:pt x="5436870" y="38100"/>
                </a:cubicBezTo>
                <a:lnTo>
                  <a:pt x="5436870" y="617220"/>
                </a:lnTo>
                <a:cubicBezTo>
                  <a:pt x="5436870" y="638262"/>
                  <a:pt x="5419812" y="655320"/>
                  <a:pt x="5398770" y="655320"/>
                </a:cubicBezTo>
                <a:lnTo>
                  <a:pt x="38100" y="655320"/>
                </a:lnTo>
                <a:cubicBezTo>
                  <a:pt x="17058" y="655320"/>
                  <a:pt x="0" y="638262"/>
                  <a:pt x="0" y="6172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294120" y="4869061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82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ตัวอย่างที่ 2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294120" y="5097661"/>
            <a:ext cx="526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ส่งครบ 88/100 รายงาน ทันเวลา 85 รายงาน = </a:t>
            </a:r>
            <a:r>
              <a:rPr lang="en-US" sz="1050" b="1" dirty="0">
                <a:solidFill>
                  <a:srgbClr val="0082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85%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02431" y="5707261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725" y="114300"/>
                </a:moveTo>
                <a:lnTo>
                  <a:pt x="21431" y="114300"/>
                </a:lnTo>
                <a:cubicBezTo>
                  <a:pt x="9599" y="114300"/>
                  <a:pt x="0" y="104701"/>
                  <a:pt x="0" y="92869"/>
                </a:cubicBezTo>
                <a:lnTo>
                  <a:pt x="0" y="21431"/>
                </a:lnTo>
                <a:cubicBezTo>
                  <a:pt x="0" y="9599"/>
                  <a:pt x="9599" y="0"/>
                  <a:pt x="21431" y="0"/>
                </a:cubicBezTo>
                <a:lnTo>
                  <a:pt x="89297" y="0"/>
                </a:lnTo>
                <a:cubicBezTo>
                  <a:pt x="95213" y="0"/>
                  <a:pt x="100013" y="4800"/>
                  <a:pt x="100013" y="10716"/>
                </a:cubicBezTo>
                <a:lnTo>
                  <a:pt x="100013" y="75009"/>
                </a:lnTo>
                <a:cubicBezTo>
                  <a:pt x="100013" y="79675"/>
                  <a:pt x="97021" y="83649"/>
                  <a:pt x="92869" y="85122"/>
                </a:cubicBezTo>
                <a:lnTo>
                  <a:pt x="92869" y="100013"/>
                </a:lnTo>
                <a:cubicBezTo>
                  <a:pt x="96820" y="100013"/>
                  <a:pt x="100013" y="103205"/>
                  <a:pt x="100013" y="107156"/>
                </a:cubicBezTo>
                <a:cubicBezTo>
                  <a:pt x="100013" y="111108"/>
                  <a:pt x="96820" y="114300"/>
                  <a:pt x="92869" y="114300"/>
                </a:cubicBezTo>
                <a:lnTo>
                  <a:pt x="85725" y="114300"/>
                </a:lnTo>
                <a:close/>
                <a:moveTo>
                  <a:pt x="21431" y="85725"/>
                </a:moveTo>
                <a:cubicBezTo>
                  <a:pt x="17480" y="85725"/>
                  <a:pt x="14288" y="88917"/>
                  <a:pt x="14288" y="92869"/>
                </a:cubicBezTo>
                <a:cubicBezTo>
                  <a:pt x="14288" y="96820"/>
                  <a:pt x="17480" y="100013"/>
                  <a:pt x="21431" y="100013"/>
                </a:cubicBezTo>
                <a:lnTo>
                  <a:pt x="78581" y="100013"/>
                </a:lnTo>
                <a:lnTo>
                  <a:pt x="78581" y="85725"/>
                </a:lnTo>
                <a:lnTo>
                  <a:pt x="21431" y="85725"/>
                </a:lnTo>
                <a:close/>
                <a:moveTo>
                  <a:pt x="28575" y="33933"/>
                </a:moveTo>
                <a:cubicBezTo>
                  <a:pt x="28575" y="36902"/>
                  <a:pt x="30964" y="39291"/>
                  <a:pt x="33933" y="39291"/>
                </a:cubicBezTo>
                <a:lnTo>
                  <a:pt x="73223" y="39291"/>
                </a:lnTo>
                <a:cubicBezTo>
                  <a:pt x="76193" y="39291"/>
                  <a:pt x="78581" y="36902"/>
                  <a:pt x="78581" y="33933"/>
                </a:cubicBezTo>
                <a:cubicBezTo>
                  <a:pt x="78581" y="30964"/>
                  <a:pt x="76193" y="28575"/>
                  <a:pt x="73223" y="28575"/>
                </a:cubicBezTo>
                <a:lnTo>
                  <a:pt x="33933" y="28575"/>
                </a:lnTo>
                <a:cubicBezTo>
                  <a:pt x="30964" y="28575"/>
                  <a:pt x="28575" y="30964"/>
                  <a:pt x="28575" y="33933"/>
                </a:cubicBezTo>
                <a:close/>
                <a:moveTo>
                  <a:pt x="33933" y="50006"/>
                </a:moveTo>
                <a:cubicBezTo>
                  <a:pt x="30964" y="50006"/>
                  <a:pt x="28575" y="52395"/>
                  <a:pt x="28575" y="55364"/>
                </a:cubicBezTo>
                <a:cubicBezTo>
                  <a:pt x="28575" y="58333"/>
                  <a:pt x="30964" y="60722"/>
                  <a:pt x="33933" y="60722"/>
                </a:cubicBezTo>
                <a:lnTo>
                  <a:pt x="73223" y="60722"/>
                </a:lnTo>
                <a:cubicBezTo>
                  <a:pt x="76193" y="60722"/>
                  <a:pt x="78581" y="58333"/>
                  <a:pt x="78581" y="55364"/>
                </a:cubicBezTo>
                <a:cubicBezTo>
                  <a:pt x="78581" y="52395"/>
                  <a:pt x="76193" y="50006"/>
                  <a:pt x="73223" y="50006"/>
                </a:cubicBezTo>
                <a:lnTo>
                  <a:pt x="33933" y="5000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81025" y="5676784"/>
            <a:ext cx="1128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Data Quality Assurance: Module 2 - Desk Review.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3904" y="353904"/>
            <a:ext cx="11546125" cy="176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5" b="1" kern="0" spc="49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1.6 DIMENSION 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3904" y="601637"/>
            <a:ext cx="11643448" cy="353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0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Internal Consistency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3904" y="1097103"/>
            <a:ext cx="5742096" cy="283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2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การตรวจสอบภายใน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1599" y="1521680"/>
            <a:ext cx="5618229" cy="743199"/>
          </a:xfrm>
          <a:custGeom>
            <a:avLst/>
            <a:gdLst/>
            <a:ahLst/>
            <a:cxnLst/>
            <a:rect l="l" t="t" r="r" b="b"/>
            <a:pathLst>
              <a:path w="5618229" h="743199">
                <a:moveTo>
                  <a:pt x="35390" y="0"/>
                </a:moveTo>
                <a:lnTo>
                  <a:pt x="5547447" y="0"/>
                </a:lnTo>
                <a:cubicBezTo>
                  <a:pt x="5586539" y="0"/>
                  <a:pt x="5618229" y="31690"/>
                  <a:pt x="5618229" y="70782"/>
                </a:cubicBezTo>
                <a:lnTo>
                  <a:pt x="5618229" y="672417"/>
                </a:lnTo>
                <a:cubicBezTo>
                  <a:pt x="5618229" y="711509"/>
                  <a:pt x="5586539" y="743199"/>
                  <a:pt x="5547447" y="743199"/>
                </a:cubicBezTo>
                <a:lnTo>
                  <a:pt x="35390" y="743199"/>
                </a:lnTo>
                <a:cubicBezTo>
                  <a:pt x="15845" y="743199"/>
                  <a:pt x="0" y="727354"/>
                  <a:pt x="0" y="707808"/>
                </a:cubicBezTo>
                <a:lnTo>
                  <a:pt x="0" y="35390"/>
                </a:lnTo>
                <a:cubicBezTo>
                  <a:pt x="0" y="15858"/>
                  <a:pt x="15858" y="0"/>
                  <a:pt x="3539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71599" y="1521680"/>
            <a:ext cx="35390" cy="743199"/>
          </a:xfrm>
          <a:custGeom>
            <a:avLst/>
            <a:gdLst/>
            <a:ahLst/>
            <a:cxnLst/>
            <a:rect l="l" t="t" r="r" b="b"/>
            <a:pathLst>
              <a:path w="35390" h="743199">
                <a:moveTo>
                  <a:pt x="35390" y="0"/>
                </a:moveTo>
                <a:lnTo>
                  <a:pt x="35390" y="0"/>
                </a:lnTo>
                <a:lnTo>
                  <a:pt x="35390" y="743199"/>
                </a:lnTo>
                <a:lnTo>
                  <a:pt x="35390" y="743199"/>
                </a:lnTo>
                <a:cubicBezTo>
                  <a:pt x="15845" y="743199"/>
                  <a:pt x="0" y="727354"/>
                  <a:pt x="0" y="707808"/>
                </a:cubicBezTo>
                <a:lnTo>
                  <a:pt x="0" y="35390"/>
                </a:lnTo>
                <a:cubicBezTo>
                  <a:pt x="0" y="15858"/>
                  <a:pt x="15858" y="0"/>
                  <a:pt x="3539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30856" y="1663242"/>
            <a:ext cx="5388192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 แนวโน้มผิดปกติ (Trend Check)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0856" y="1946365"/>
            <a:ext cx="5379344" cy="176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ตรวจสอบความผิดปกติของแนวโน้มข้อมูล เช่น จำนวนผู้ป่วยเพิ่มขึ้นหรือลดลงผิดปกติ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71599" y="2371050"/>
            <a:ext cx="5618229" cy="743199"/>
          </a:xfrm>
          <a:custGeom>
            <a:avLst/>
            <a:gdLst/>
            <a:ahLst/>
            <a:cxnLst/>
            <a:rect l="l" t="t" r="r" b="b"/>
            <a:pathLst>
              <a:path w="5618229" h="743199">
                <a:moveTo>
                  <a:pt x="35390" y="0"/>
                </a:moveTo>
                <a:lnTo>
                  <a:pt x="5547447" y="0"/>
                </a:lnTo>
                <a:cubicBezTo>
                  <a:pt x="5586539" y="0"/>
                  <a:pt x="5618229" y="31690"/>
                  <a:pt x="5618229" y="70782"/>
                </a:cubicBezTo>
                <a:lnTo>
                  <a:pt x="5618229" y="672417"/>
                </a:lnTo>
                <a:cubicBezTo>
                  <a:pt x="5618229" y="711509"/>
                  <a:pt x="5586539" y="743199"/>
                  <a:pt x="5547447" y="743199"/>
                </a:cubicBezTo>
                <a:lnTo>
                  <a:pt x="35390" y="743199"/>
                </a:lnTo>
                <a:cubicBezTo>
                  <a:pt x="15845" y="743199"/>
                  <a:pt x="0" y="727354"/>
                  <a:pt x="0" y="707808"/>
                </a:cubicBezTo>
                <a:lnTo>
                  <a:pt x="0" y="35390"/>
                </a:lnTo>
                <a:cubicBezTo>
                  <a:pt x="0" y="15858"/>
                  <a:pt x="15858" y="0"/>
                  <a:pt x="3539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371599" y="2371050"/>
            <a:ext cx="35390" cy="743199"/>
          </a:xfrm>
          <a:custGeom>
            <a:avLst/>
            <a:gdLst/>
            <a:ahLst/>
            <a:cxnLst/>
            <a:rect l="l" t="t" r="r" b="b"/>
            <a:pathLst>
              <a:path w="35390" h="743199">
                <a:moveTo>
                  <a:pt x="35390" y="0"/>
                </a:moveTo>
                <a:lnTo>
                  <a:pt x="35390" y="0"/>
                </a:lnTo>
                <a:lnTo>
                  <a:pt x="35390" y="743199"/>
                </a:lnTo>
                <a:lnTo>
                  <a:pt x="35390" y="743199"/>
                </a:lnTo>
                <a:cubicBezTo>
                  <a:pt x="15845" y="743199"/>
                  <a:pt x="0" y="727354"/>
                  <a:pt x="0" y="707808"/>
                </a:cubicBezTo>
                <a:lnTo>
                  <a:pt x="0" y="35390"/>
                </a:lnTo>
                <a:cubicBezTo>
                  <a:pt x="0" y="15858"/>
                  <a:pt x="15858" y="0"/>
                  <a:pt x="3539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30856" y="2512612"/>
            <a:ext cx="5388192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2. ค่าผิดปกติ (Outliers)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0856" y="2795735"/>
            <a:ext cx="5379344" cy="176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ตรวจหาค่าที่อยู่นอกช่วงปกติโดยใช้ IQR หรือ Z-score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71599" y="3220420"/>
            <a:ext cx="5618229" cy="743199"/>
          </a:xfrm>
          <a:custGeom>
            <a:avLst/>
            <a:gdLst/>
            <a:ahLst/>
            <a:cxnLst/>
            <a:rect l="l" t="t" r="r" b="b"/>
            <a:pathLst>
              <a:path w="5618229" h="743199">
                <a:moveTo>
                  <a:pt x="35390" y="0"/>
                </a:moveTo>
                <a:lnTo>
                  <a:pt x="5547447" y="0"/>
                </a:lnTo>
                <a:cubicBezTo>
                  <a:pt x="5586539" y="0"/>
                  <a:pt x="5618229" y="31690"/>
                  <a:pt x="5618229" y="70782"/>
                </a:cubicBezTo>
                <a:lnTo>
                  <a:pt x="5618229" y="672417"/>
                </a:lnTo>
                <a:cubicBezTo>
                  <a:pt x="5618229" y="711509"/>
                  <a:pt x="5586539" y="743199"/>
                  <a:pt x="5547447" y="743199"/>
                </a:cubicBezTo>
                <a:lnTo>
                  <a:pt x="35390" y="743199"/>
                </a:lnTo>
                <a:cubicBezTo>
                  <a:pt x="15845" y="743199"/>
                  <a:pt x="0" y="727354"/>
                  <a:pt x="0" y="707808"/>
                </a:cubicBezTo>
                <a:lnTo>
                  <a:pt x="0" y="35390"/>
                </a:lnTo>
                <a:cubicBezTo>
                  <a:pt x="0" y="15858"/>
                  <a:pt x="15858" y="0"/>
                  <a:pt x="3539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371599" y="3220420"/>
            <a:ext cx="35390" cy="743199"/>
          </a:xfrm>
          <a:custGeom>
            <a:avLst/>
            <a:gdLst/>
            <a:ahLst/>
            <a:cxnLst/>
            <a:rect l="l" t="t" r="r" b="b"/>
            <a:pathLst>
              <a:path w="35390" h="743199">
                <a:moveTo>
                  <a:pt x="35390" y="0"/>
                </a:moveTo>
                <a:lnTo>
                  <a:pt x="35390" y="0"/>
                </a:lnTo>
                <a:lnTo>
                  <a:pt x="35390" y="743199"/>
                </a:lnTo>
                <a:lnTo>
                  <a:pt x="35390" y="743199"/>
                </a:lnTo>
                <a:cubicBezTo>
                  <a:pt x="15845" y="743199"/>
                  <a:pt x="0" y="727354"/>
                  <a:pt x="0" y="707808"/>
                </a:cubicBezTo>
                <a:lnTo>
                  <a:pt x="0" y="35390"/>
                </a:lnTo>
                <a:cubicBezTo>
                  <a:pt x="0" y="15858"/>
                  <a:pt x="15858" y="0"/>
                  <a:pt x="3539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30856" y="3361982"/>
            <a:ext cx="5388192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3. ความสัมพันธ์ของตัวแปร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0856" y="3645105"/>
            <a:ext cx="5379344" cy="176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ตรวจสอบความสอดคล้องระหว่างตัวแปรที่ควรสัมพันธ์กัน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201176" y="1097103"/>
            <a:ext cx="5742096" cy="283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2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ตัวอย่างการตรวจจับ Outliers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01176" y="1521680"/>
            <a:ext cx="5635925" cy="2937405"/>
          </a:xfrm>
          <a:custGeom>
            <a:avLst/>
            <a:gdLst/>
            <a:ahLst/>
            <a:cxnLst/>
            <a:rect l="l" t="t" r="r" b="b"/>
            <a:pathLst>
              <a:path w="5635925" h="2937405">
                <a:moveTo>
                  <a:pt x="70791" y="0"/>
                </a:moveTo>
                <a:lnTo>
                  <a:pt x="5565133" y="0"/>
                </a:lnTo>
                <a:cubicBezTo>
                  <a:pt x="5604230" y="0"/>
                  <a:pt x="5635925" y="31694"/>
                  <a:pt x="5635925" y="70791"/>
                </a:cubicBezTo>
                <a:lnTo>
                  <a:pt x="5635925" y="2866613"/>
                </a:lnTo>
                <a:cubicBezTo>
                  <a:pt x="5635925" y="2905711"/>
                  <a:pt x="5604230" y="2937405"/>
                  <a:pt x="5565133" y="2937405"/>
                </a:cubicBezTo>
                <a:lnTo>
                  <a:pt x="70791" y="2937405"/>
                </a:lnTo>
                <a:cubicBezTo>
                  <a:pt x="31694" y="2937405"/>
                  <a:pt x="0" y="2905711"/>
                  <a:pt x="0" y="2866613"/>
                </a:cubicBezTo>
                <a:lnTo>
                  <a:pt x="0" y="70791"/>
                </a:lnTo>
                <a:cubicBezTo>
                  <a:pt x="0" y="31694"/>
                  <a:pt x="31694" y="0"/>
                  <a:pt x="70791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0" descr="https://kimi-img.moonshot.cn/pub/slides/26-02-19-02:59:43-d6b0o7qliquf9n4tpf5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42738" y="1663242"/>
            <a:ext cx="4919269" cy="2654282"/>
          </a:xfrm>
          <a:prstGeom prst="roundRect">
            <a:avLst>
              <a:gd name="adj" fmla="val 0"/>
            </a:avLst>
          </a:prstGeom>
        </p:spPr>
      </p:pic>
      <p:sp>
        <p:nvSpPr>
          <p:cNvPr id="20" name="Shape 17"/>
          <p:cNvSpPr/>
          <p:nvPr/>
        </p:nvSpPr>
        <p:spPr>
          <a:xfrm>
            <a:off x="6204715" y="4568795"/>
            <a:ext cx="5625307" cy="396373"/>
          </a:xfrm>
          <a:custGeom>
            <a:avLst/>
            <a:gdLst/>
            <a:ahLst/>
            <a:cxnLst/>
            <a:rect l="l" t="t" r="r" b="b"/>
            <a:pathLst>
              <a:path w="5625307" h="396373">
                <a:moveTo>
                  <a:pt x="35392" y="0"/>
                </a:moveTo>
                <a:lnTo>
                  <a:pt x="5589915" y="0"/>
                </a:lnTo>
                <a:cubicBezTo>
                  <a:pt x="5609462" y="0"/>
                  <a:pt x="5625307" y="15846"/>
                  <a:pt x="5625307" y="35392"/>
                </a:cubicBezTo>
                <a:lnTo>
                  <a:pt x="5625307" y="360981"/>
                </a:lnTo>
                <a:cubicBezTo>
                  <a:pt x="5625307" y="380527"/>
                  <a:pt x="5609462" y="396373"/>
                  <a:pt x="5589915" y="396373"/>
                </a:cubicBezTo>
                <a:lnTo>
                  <a:pt x="35392" y="396373"/>
                </a:lnTo>
                <a:cubicBezTo>
                  <a:pt x="15846" y="396373"/>
                  <a:pt x="0" y="380527"/>
                  <a:pt x="0" y="360981"/>
                </a:cubicBezTo>
                <a:lnTo>
                  <a:pt x="0" y="35392"/>
                </a:lnTo>
                <a:cubicBezTo>
                  <a:pt x="0" y="15859"/>
                  <a:pt x="15859" y="0"/>
                  <a:pt x="35392" y="0"/>
                </a:cubicBezTo>
                <a:close/>
              </a:path>
            </a:pathLst>
          </a:custGeom>
          <a:solidFill>
            <a:srgbClr val="FEF2F2"/>
          </a:solidFill>
          <a:ln w="10160">
            <a:solidFill>
              <a:srgbClr val="8B000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314425" y="4678504"/>
            <a:ext cx="5467820" cy="176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5" b="1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หมายเหตุ:</a:t>
            </a:r>
            <a:r>
              <a:rPr lang="en-US" sz="975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จุดสีแดงแสดงค่าที่น่าสงสัย ต้องตรวจสอบเพิ่มเติม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53904" y="5110265"/>
            <a:ext cx="11484192" cy="1185579"/>
          </a:xfrm>
          <a:custGeom>
            <a:avLst/>
            <a:gdLst/>
            <a:ahLst/>
            <a:cxnLst/>
            <a:rect l="l" t="t" r="r" b="b"/>
            <a:pathLst>
              <a:path w="11484192" h="1185579">
                <a:moveTo>
                  <a:pt x="70779" y="0"/>
                </a:moveTo>
                <a:lnTo>
                  <a:pt x="11413413" y="0"/>
                </a:lnTo>
                <a:cubicBezTo>
                  <a:pt x="11452503" y="0"/>
                  <a:pt x="11484192" y="31689"/>
                  <a:pt x="11484192" y="70779"/>
                </a:cubicBezTo>
                <a:lnTo>
                  <a:pt x="11484192" y="1114800"/>
                </a:lnTo>
                <a:cubicBezTo>
                  <a:pt x="11484192" y="1153890"/>
                  <a:pt x="11452503" y="1185579"/>
                  <a:pt x="11413413" y="1185579"/>
                </a:cubicBezTo>
                <a:lnTo>
                  <a:pt x="70779" y="1185579"/>
                </a:lnTo>
                <a:cubicBezTo>
                  <a:pt x="31689" y="1185579"/>
                  <a:pt x="0" y="1153890"/>
                  <a:pt x="0" y="1114800"/>
                </a:cubicBezTo>
                <a:lnTo>
                  <a:pt x="0" y="70779"/>
                </a:lnTo>
                <a:cubicBezTo>
                  <a:pt x="0" y="31715"/>
                  <a:pt x="31715" y="0"/>
                  <a:pt x="70779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95466" y="5251827"/>
            <a:ext cx="11271849" cy="2123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ตัวอย่างความสัมพันธ์ที่ต้องตรวจ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99005" y="5573880"/>
            <a:ext cx="3652291" cy="573325"/>
          </a:xfrm>
          <a:custGeom>
            <a:avLst/>
            <a:gdLst/>
            <a:ahLst/>
            <a:cxnLst/>
            <a:rect l="l" t="t" r="r" b="b"/>
            <a:pathLst>
              <a:path w="3652291" h="573325">
                <a:moveTo>
                  <a:pt x="35391" y="0"/>
                </a:moveTo>
                <a:lnTo>
                  <a:pt x="3616900" y="0"/>
                </a:lnTo>
                <a:cubicBezTo>
                  <a:pt x="3636446" y="0"/>
                  <a:pt x="3652291" y="15845"/>
                  <a:pt x="3652291" y="35391"/>
                </a:cubicBezTo>
                <a:lnTo>
                  <a:pt x="3652291" y="537933"/>
                </a:lnTo>
                <a:cubicBezTo>
                  <a:pt x="3652291" y="557480"/>
                  <a:pt x="3636446" y="573325"/>
                  <a:pt x="3616900" y="573325"/>
                </a:cubicBezTo>
                <a:lnTo>
                  <a:pt x="35391" y="573325"/>
                </a:lnTo>
                <a:cubicBezTo>
                  <a:pt x="15845" y="573325"/>
                  <a:pt x="0" y="557480"/>
                  <a:pt x="0" y="537933"/>
                </a:cubicBezTo>
                <a:lnTo>
                  <a:pt x="0" y="35391"/>
                </a:lnTo>
                <a:cubicBezTo>
                  <a:pt x="0" y="15858"/>
                  <a:pt x="15858" y="0"/>
                  <a:pt x="3539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608715" y="5683593"/>
            <a:ext cx="3494804" cy="176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5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อายุ vs น้ำหนัก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08715" y="5860545"/>
            <a:ext cx="3494804" cy="176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ทารกอายุ 1 ปี น้ำหนัก 20 กก. → ตรวจสอบ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4267421" y="5573880"/>
            <a:ext cx="3652291" cy="573325"/>
          </a:xfrm>
          <a:custGeom>
            <a:avLst/>
            <a:gdLst/>
            <a:ahLst/>
            <a:cxnLst/>
            <a:rect l="l" t="t" r="r" b="b"/>
            <a:pathLst>
              <a:path w="3652291" h="573325">
                <a:moveTo>
                  <a:pt x="35391" y="0"/>
                </a:moveTo>
                <a:lnTo>
                  <a:pt x="3616900" y="0"/>
                </a:lnTo>
                <a:cubicBezTo>
                  <a:pt x="3636446" y="0"/>
                  <a:pt x="3652291" y="15845"/>
                  <a:pt x="3652291" y="35391"/>
                </a:cubicBezTo>
                <a:lnTo>
                  <a:pt x="3652291" y="537933"/>
                </a:lnTo>
                <a:cubicBezTo>
                  <a:pt x="3652291" y="557480"/>
                  <a:pt x="3636446" y="573325"/>
                  <a:pt x="3616900" y="573325"/>
                </a:cubicBezTo>
                <a:lnTo>
                  <a:pt x="35391" y="573325"/>
                </a:lnTo>
                <a:cubicBezTo>
                  <a:pt x="15845" y="573325"/>
                  <a:pt x="0" y="557480"/>
                  <a:pt x="0" y="537933"/>
                </a:cubicBezTo>
                <a:lnTo>
                  <a:pt x="0" y="35391"/>
                </a:lnTo>
                <a:cubicBezTo>
                  <a:pt x="0" y="15858"/>
                  <a:pt x="15858" y="0"/>
                  <a:pt x="3539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4377132" y="5683593"/>
            <a:ext cx="3494804" cy="176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5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วันที่รักษา vs วันที่จำหน่าย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377132" y="5860545"/>
            <a:ext cx="3494804" cy="176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วันจำหน่ายก่อนวันรักษา → ผิด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035838" y="5573880"/>
            <a:ext cx="3652291" cy="573325"/>
          </a:xfrm>
          <a:custGeom>
            <a:avLst/>
            <a:gdLst/>
            <a:ahLst/>
            <a:cxnLst/>
            <a:rect l="l" t="t" r="r" b="b"/>
            <a:pathLst>
              <a:path w="3652291" h="573325">
                <a:moveTo>
                  <a:pt x="35391" y="0"/>
                </a:moveTo>
                <a:lnTo>
                  <a:pt x="3616900" y="0"/>
                </a:lnTo>
                <a:cubicBezTo>
                  <a:pt x="3636446" y="0"/>
                  <a:pt x="3652291" y="15845"/>
                  <a:pt x="3652291" y="35391"/>
                </a:cubicBezTo>
                <a:lnTo>
                  <a:pt x="3652291" y="537933"/>
                </a:lnTo>
                <a:cubicBezTo>
                  <a:pt x="3652291" y="557480"/>
                  <a:pt x="3636446" y="573325"/>
                  <a:pt x="3616900" y="573325"/>
                </a:cubicBezTo>
                <a:lnTo>
                  <a:pt x="35391" y="573325"/>
                </a:lnTo>
                <a:cubicBezTo>
                  <a:pt x="15845" y="573325"/>
                  <a:pt x="0" y="557480"/>
                  <a:pt x="0" y="537933"/>
                </a:cubicBezTo>
                <a:lnTo>
                  <a:pt x="0" y="35391"/>
                </a:lnTo>
                <a:cubicBezTo>
                  <a:pt x="0" y="15858"/>
                  <a:pt x="15858" y="0"/>
                  <a:pt x="3539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8145548" y="5683593"/>
            <a:ext cx="3494804" cy="176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5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อายุครรภ์ vs น้ำหนักทารก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8145548" y="5860545"/>
            <a:ext cx="3494804" cy="176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อายุครรภ์ 40 สัปดาห์ น้ำหนัก 1,500 กรัม → ตรวจสอบ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373811" y="6391401"/>
            <a:ext cx="92900" cy="106171"/>
          </a:xfrm>
          <a:custGeom>
            <a:avLst/>
            <a:gdLst/>
            <a:ahLst/>
            <a:cxnLst/>
            <a:rect l="l" t="t" r="r" b="b"/>
            <a:pathLst>
              <a:path w="92900" h="106171">
                <a:moveTo>
                  <a:pt x="79628" y="106171"/>
                </a:moveTo>
                <a:lnTo>
                  <a:pt x="19907" y="106171"/>
                </a:lnTo>
                <a:cubicBezTo>
                  <a:pt x="8917" y="106171"/>
                  <a:pt x="0" y="97255"/>
                  <a:pt x="0" y="86264"/>
                </a:cubicBezTo>
                <a:lnTo>
                  <a:pt x="0" y="19907"/>
                </a:lnTo>
                <a:cubicBezTo>
                  <a:pt x="0" y="8917"/>
                  <a:pt x="8917" y="0"/>
                  <a:pt x="19907" y="0"/>
                </a:cubicBezTo>
                <a:lnTo>
                  <a:pt x="82946" y="0"/>
                </a:lnTo>
                <a:cubicBezTo>
                  <a:pt x="88441" y="0"/>
                  <a:pt x="92900" y="4458"/>
                  <a:pt x="92900" y="9954"/>
                </a:cubicBezTo>
                <a:lnTo>
                  <a:pt x="92900" y="69675"/>
                </a:lnTo>
                <a:cubicBezTo>
                  <a:pt x="92900" y="74009"/>
                  <a:pt x="90121" y="77700"/>
                  <a:pt x="86264" y="79069"/>
                </a:cubicBezTo>
                <a:lnTo>
                  <a:pt x="86264" y="92900"/>
                </a:lnTo>
                <a:cubicBezTo>
                  <a:pt x="89935" y="92900"/>
                  <a:pt x="92900" y="95865"/>
                  <a:pt x="92900" y="99536"/>
                </a:cubicBezTo>
                <a:cubicBezTo>
                  <a:pt x="92900" y="103206"/>
                  <a:pt x="89935" y="106171"/>
                  <a:pt x="86264" y="106171"/>
                </a:cubicBezTo>
                <a:lnTo>
                  <a:pt x="79628" y="106171"/>
                </a:lnTo>
                <a:close/>
                <a:moveTo>
                  <a:pt x="19907" y="79628"/>
                </a:moveTo>
                <a:cubicBezTo>
                  <a:pt x="16237" y="79628"/>
                  <a:pt x="13271" y="82594"/>
                  <a:pt x="13271" y="86264"/>
                </a:cubicBezTo>
                <a:cubicBezTo>
                  <a:pt x="13271" y="89935"/>
                  <a:pt x="16237" y="92900"/>
                  <a:pt x="19907" y="92900"/>
                </a:cubicBezTo>
                <a:lnTo>
                  <a:pt x="72993" y="92900"/>
                </a:lnTo>
                <a:lnTo>
                  <a:pt x="72993" y="79628"/>
                </a:lnTo>
                <a:lnTo>
                  <a:pt x="19907" y="79628"/>
                </a:lnTo>
                <a:close/>
                <a:moveTo>
                  <a:pt x="26543" y="31520"/>
                </a:moveTo>
                <a:cubicBezTo>
                  <a:pt x="26543" y="34278"/>
                  <a:pt x="28762" y="36496"/>
                  <a:pt x="31520" y="36496"/>
                </a:cubicBezTo>
                <a:lnTo>
                  <a:pt x="68016" y="36496"/>
                </a:lnTo>
                <a:cubicBezTo>
                  <a:pt x="70774" y="36496"/>
                  <a:pt x="72993" y="34278"/>
                  <a:pt x="72993" y="31520"/>
                </a:cubicBezTo>
                <a:cubicBezTo>
                  <a:pt x="72993" y="28762"/>
                  <a:pt x="70774" y="26543"/>
                  <a:pt x="68016" y="26543"/>
                </a:cubicBezTo>
                <a:lnTo>
                  <a:pt x="31520" y="26543"/>
                </a:lnTo>
                <a:cubicBezTo>
                  <a:pt x="28762" y="26543"/>
                  <a:pt x="26543" y="28762"/>
                  <a:pt x="26543" y="31520"/>
                </a:cubicBezTo>
                <a:close/>
                <a:moveTo>
                  <a:pt x="31520" y="46450"/>
                </a:moveTo>
                <a:cubicBezTo>
                  <a:pt x="28762" y="46450"/>
                  <a:pt x="26543" y="48669"/>
                  <a:pt x="26543" y="51427"/>
                </a:cubicBezTo>
                <a:cubicBezTo>
                  <a:pt x="26543" y="54185"/>
                  <a:pt x="28762" y="56403"/>
                  <a:pt x="31520" y="56403"/>
                </a:cubicBezTo>
                <a:lnTo>
                  <a:pt x="68016" y="56403"/>
                </a:lnTo>
                <a:cubicBezTo>
                  <a:pt x="70774" y="56403"/>
                  <a:pt x="72993" y="54185"/>
                  <a:pt x="72993" y="51427"/>
                </a:cubicBezTo>
                <a:cubicBezTo>
                  <a:pt x="72993" y="48669"/>
                  <a:pt x="70774" y="46450"/>
                  <a:pt x="68016" y="46450"/>
                </a:cubicBezTo>
                <a:lnTo>
                  <a:pt x="31520" y="46450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535929" y="6363087"/>
            <a:ext cx="11355253" cy="1415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6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Data Quality Assurance: Module 2 - Desk Review.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4212" y="364212"/>
            <a:ext cx="11527313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b="1" kern="0" spc="50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1.7 DIMENSION 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4212" y="619161"/>
            <a:ext cx="11627471" cy="364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8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External Consistency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4212" y="1129058"/>
            <a:ext cx="5727235" cy="291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การเทียบเคียงภายนอก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4212" y="1566001"/>
            <a:ext cx="5617972" cy="1456848"/>
          </a:xfrm>
          <a:custGeom>
            <a:avLst/>
            <a:gdLst/>
            <a:ahLst/>
            <a:cxnLst/>
            <a:rect l="l" t="t" r="r" b="b"/>
            <a:pathLst>
              <a:path w="5617972" h="1456848">
                <a:moveTo>
                  <a:pt x="72842" y="0"/>
                </a:moveTo>
                <a:lnTo>
                  <a:pt x="5545129" y="0"/>
                </a:lnTo>
                <a:cubicBezTo>
                  <a:pt x="5585359" y="0"/>
                  <a:pt x="5617972" y="32613"/>
                  <a:pt x="5617972" y="72842"/>
                </a:cubicBezTo>
                <a:lnTo>
                  <a:pt x="5617972" y="1384006"/>
                </a:lnTo>
                <a:cubicBezTo>
                  <a:pt x="5617972" y="1424236"/>
                  <a:pt x="5585359" y="1456848"/>
                  <a:pt x="5545129" y="1456848"/>
                </a:cubicBezTo>
                <a:lnTo>
                  <a:pt x="72842" y="1456848"/>
                </a:lnTo>
                <a:cubicBezTo>
                  <a:pt x="32613" y="1456848"/>
                  <a:pt x="0" y="1424236"/>
                  <a:pt x="0" y="1384006"/>
                </a:cubicBezTo>
                <a:lnTo>
                  <a:pt x="0" y="72842"/>
                </a:lnTo>
                <a:cubicBezTo>
                  <a:pt x="0" y="32613"/>
                  <a:pt x="32613" y="0"/>
                  <a:pt x="72842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09897" y="1748107"/>
            <a:ext cx="182106" cy="145685"/>
          </a:xfrm>
          <a:custGeom>
            <a:avLst/>
            <a:gdLst/>
            <a:ahLst/>
            <a:cxnLst/>
            <a:rect l="l" t="t" r="r" b="b"/>
            <a:pathLst>
              <a:path w="182106" h="145685">
                <a:moveTo>
                  <a:pt x="109264" y="9105"/>
                </a:moveTo>
                <a:lnTo>
                  <a:pt x="145685" y="9105"/>
                </a:lnTo>
                <a:cubicBezTo>
                  <a:pt x="150721" y="9105"/>
                  <a:pt x="154790" y="13174"/>
                  <a:pt x="154790" y="18211"/>
                </a:cubicBezTo>
                <a:cubicBezTo>
                  <a:pt x="154790" y="23247"/>
                  <a:pt x="150721" y="27316"/>
                  <a:pt x="145685" y="27316"/>
                </a:cubicBezTo>
                <a:lnTo>
                  <a:pt x="113361" y="27316"/>
                </a:lnTo>
                <a:cubicBezTo>
                  <a:pt x="111881" y="34657"/>
                  <a:pt x="106845" y="40718"/>
                  <a:pt x="100158" y="43620"/>
                </a:cubicBezTo>
                <a:lnTo>
                  <a:pt x="100158" y="127474"/>
                </a:lnTo>
                <a:lnTo>
                  <a:pt x="145685" y="127474"/>
                </a:lnTo>
                <a:cubicBezTo>
                  <a:pt x="150721" y="127474"/>
                  <a:pt x="154790" y="131543"/>
                  <a:pt x="154790" y="136580"/>
                </a:cubicBezTo>
                <a:cubicBezTo>
                  <a:pt x="154790" y="141616"/>
                  <a:pt x="150721" y="145685"/>
                  <a:pt x="145685" y="145685"/>
                </a:cubicBezTo>
                <a:lnTo>
                  <a:pt x="36421" y="145685"/>
                </a:lnTo>
                <a:cubicBezTo>
                  <a:pt x="31385" y="145685"/>
                  <a:pt x="27316" y="141616"/>
                  <a:pt x="27316" y="136580"/>
                </a:cubicBezTo>
                <a:cubicBezTo>
                  <a:pt x="27316" y="131543"/>
                  <a:pt x="31385" y="127474"/>
                  <a:pt x="36421" y="127474"/>
                </a:cubicBezTo>
                <a:lnTo>
                  <a:pt x="81948" y="127474"/>
                </a:lnTo>
                <a:lnTo>
                  <a:pt x="81948" y="43620"/>
                </a:lnTo>
                <a:cubicBezTo>
                  <a:pt x="75261" y="40689"/>
                  <a:pt x="70225" y="34629"/>
                  <a:pt x="68745" y="27316"/>
                </a:cubicBezTo>
                <a:lnTo>
                  <a:pt x="36421" y="27316"/>
                </a:lnTo>
                <a:cubicBezTo>
                  <a:pt x="31385" y="27316"/>
                  <a:pt x="27316" y="23247"/>
                  <a:pt x="27316" y="18211"/>
                </a:cubicBezTo>
                <a:cubicBezTo>
                  <a:pt x="27316" y="13174"/>
                  <a:pt x="31385" y="9105"/>
                  <a:pt x="36421" y="9105"/>
                </a:cubicBezTo>
                <a:lnTo>
                  <a:pt x="72842" y="9105"/>
                </a:lnTo>
                <a:cubicBezTo>
                  <a:pt x="76997" y="3585"/>
                  <a:pt x="83598" y="0"/>
                  <a:pt x="91053" y="0"/>
                </a:cubicBezTo>
                <a:cubicBezTo>
                  <a:pt x="98508" y="0"/>
                  <a:pt x="105109" y="3585"/>
                  <a:pt x="109264" y="9105"/>
                </a:cubicBezTo>
                <a:close/>
                <a:moveTo>
                  <a:pt x="125084" y="91053"/>
                </a:moveTo>
                <a:lnTo>
                  <a:pt x="166286" y="91053"/>
                </a:lnTo>
                <a:lnTo>
                  <a:pt x="145685" y="55713"/>
                </a:lnTo>
                <a:lnTo>
                  <a:pt x="125084" y="91053"/>
                </a:lnTo>
                <a:close/>
                <a:moveTo>
                  <a:pt x="145685" y="118369"/>
                </a:moveTo>
                <a:cubicBezTo>
                  <a:pt x="127787" y="118369"/>
                  <a:pt x="112906" y="108695"/>
                  <a:pt x="109833" y="95919"/>
                </a:cubicBezTo>
                <a:cubicBezTo>
                  <a:pt x="109093" y="92789"/>
                  <a:pt x="110117" y="89573"/>
                  <a:pt x="111739" y="86785"/>
                </a:cubicBezTo>
                <a:lnTo>
                  <a:pt x="138827" y="40348"/>
                </a:lnTo>
                <a:cubicBezTo>
                  <a:pt x="140250" y="37901"/>
                  <a:pt x="142868" y="36421"/>
                  <a:pt x="145685" y="36421"/>
                </a:cubicBezTo>
                <a:cubicBezTo>
                  <a:pt x="148502" y="36421"/>
                  <a:pt x="151120" y="37929"/>
                  <a:pt x="152542" y="40348"/>
                </a:cubicBezTo>
                <a:lnTo>
                  <a:pt x="179631" y="86785"/>
                </a:lnTo>
                <a:cubicBezTo>
                  <a:pt x="181252" y="89573"/>
                  <a:pt x="182277" y="92789"/>
                  <a:pt x="181537" y="95919"/>
                </a:cubicBezTo>
                <a:cubicBezTo>
                  <a:pt x="178464" y="108666"/>
                  <a:pt x="163582" y="118369"/>
                  <a:pt x="145685" y="118369"/>
                </a:cubicBezTo>
                <a:close/>
                <a:moveTo>
                  <a:pt x="36080" y="55713"/>
                </a:moveTo>
                <a:lnTo>
                  <a:pt x="15479" y="91053"/>
                </a:lnTo>
                <a:lnTo>
                  <a:pt x="56709" y="91053"/>
                </a:lnTo>
                <a:lnTo>
                  <a:pt x="36080" y="55713"/>
                </a:lnTo>
                <a:close/>
                <a:moveTo>
                  <a:pt x="256" y="95919"/>
                </a:moveTo>
                <a:cubicBezTo>
                  <a:pt x="-484" y="92789"/>
                  <a:pt x="541" y="89573"/>
                  <a:pt x="2163" y="86785"/>
                </a:cubicBezTo>
                <a:lnTo>
                  <a:pt x="29251" y="40348"/>
                </a:lnTo>
                <a:cubicBezTo>
                  <a:pt x="30673" y="37901"/>
                  <a:pt x="33291" y="36421"/>
                  <a:pt x="36108" y="36421"/>
                </a:cubicBezTo>
                <a:cubicBezTo>
                  <a:pt x="38925" y="36421"/>
                  <a:pt x="41543" y="37929"/>
                  <a:pt x="42966" y="40348"/>
                </a:cubicBezTo>
                <a:lnTo>
                  <a:pt x="70054" y="86785"/>
                </a:lnTo>
                <a:cubicBezTo>
                  <a:pt x="71676" y="89573"/>
                  <a:pt x="72700" y="92789"/>
                  <a:pt x="71960" y="95919"/>
                </a:cubicBezTo>
                <a:cubicBezTo>
                  <a:pt x="68887" y="108666"/>
                  <a:pt x="54006" y="118369"/>
                  <a:pt x="36108" y="118369"/>
                </a:cubicBezTo>
                <a:cubicBezTo>
                  <a:pt x="18211" y="118369"/>
                  <a:pt x="3329" y="108695"/>
                  <a:pt x="256" y="9591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44228" y="1711686"/>
            <a:ext cx="5165114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Benchmarking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9897" y="2003055"/>
            <a:ext cx="539033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เปรียบเทียบกับมาตรฐานสากลหรือแหล่งข้อมูลที่เชื่อถือได้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55582" y="2258004"/>
            <a:ext cx="524465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WHO Global Health Observatory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55582" y="2476531"/>
            <a:ext cx="524465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World Bank Open Data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55582" y="2695058"/>
            <a:ext cx="524465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ข้อมูลจากประเทศเพื่อนบ้าน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64212" y="3132113"/>
            <a:ext cx="5617972" cy="1456848"/>
          </a:xfrm>
          <a:custGeom>
            <a:avLst/>
            <a:gdLst/>
            <a:ahLst/>
            <a:cxnLst/>
            <a:rect l="l" t="t" r="r" b="b"/>
            <a:pathLst>
              <a:path w="5617972" h="1456848">
                <a:moveTo>
                  <a:pt x="72842" y="0"/>
                </a:moveTo>
                <a:lnTo>
                  <a:pt x="5545129" y="0"/>
                </a:lnTo>
                <a:cubicBezTo>
                  <a:pt x="5585359" y="0"/>
                  <a:pt x="5617972" y="32613"/>
                  <a:pt x="5617972" y="72842"/>
                </a:cubicBezTo>
                <a:lnTo>
                  <a:pt x="5617972" y="1384006"/>
                </a:lnTo>
                <a:cubicBezTo>
                  <a:pt x="5617972" y="1424236"/>
                  <a:pt x="5585359" y="1456848"/>
                  <a:pt x="5545129" y="1456848"/>
                </a:cubicBezTo>
                <a:lnTo>
                  <a:pt x="72842" y="1456848"/>
                </a:lnTo>
                <a:cubicBezTo>
                  <a:pt x="32613" y="1456848"/>
                  <a:pt x="0" y="1424236"/>
                  <a:pt x="0" y="1384006"/>
                </a:cubicBezTo>
                <a:lnTo>
                  <a:pt x="0" y="72842"/>
                </a:lnTo>
                <a:cubicBezTo>
                  <a:pt x="0" y="32613"/>
                  <a:pt x="32613" y="0"/>
                  <a:pt x="72842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37213" y="3314219"/>
            <a:ext cx="127474" cy="145685"/>
          </a:xfrm>
          <a:custGeom>
            <a:avLst/>
            <a:gdLst/>
            <a:ahLst/>
            <a:cxnLst/>
            <a:rect l="l" t="t" r="r" b="b"/>
            <a:pathLst>
              <a:path w="127474" h="145685">
                <a:moveTo>
                  <a:pt x="18211" y="9105"/>
                </a:moveTo>
                <a:cubicBezTo>
                  <a:pt x="8166" y="9105"/>
                  <a:pt x="0" y="17272"/>
                  <a:pt x="0" y="27316"/>
                </a:cubicBezTo>
                <a:lnTo>
                  <a:pt x="0" y="118369"/>
                </a:lnTo>
                <a:cubicBezTo>
                  <a:pt x="0" y="128413"/>
                  <a:pt x="8166" y="136580"/>
                  <a:pt x="18211" y="136580"/>
                </a:cubicBezTo>
                <a:lnTo>
                  <a:pt x="109264" y="136580"/>
                </a:lnTo>
                <a:cubicBezTo>
                  <a:pt x="119308" y="136580"/>
                  <a:pt x="127474" y="128413"/>
                  <a:pt x="127474" y="118369"/>
                </a:cubicBezTo>
                <a:lnTo>
                  <a:pt x="127474" y="27316"/>
                </a:lnTo>
                <a:cubicBezTo>
                  <a:pt x="127474" y="17272"/>
                  <a:pt x="119308" y="9105"/>
                  <a:pt x="109264" y="9105"/>
                </a:cubicBezTo>
                <a:lnTo>
                  <a:pt x="18211" y="9105"/>
                </a:lnTo>
                <a:close/>
                <a:moveTo>
                  <a:pt x="34145" y="63737"/>
                </a:moveTo>
                <a:cubicBezTo>
                  <a:pt x="37929" y="63737"/>
                  <a:pt x="40974" y="66782"/>
                  <a:pt x="40974" y="70566"/>
                </a:cubicBezTo>
                <a:lnTo>
                  <a:pt x="40974" y="102435"/>
                </a:lnTo>
                <a:cubicBezTo>
                  <a:pt x="40974" y="106219"/>
                  <a:pt x="37929" y="109264"/>
                  <a:pt x="34145" y="109264"/>
                </a:cubicBezTo>
                <a:cubicBezTo>
                  <a:pt x="30360" y="109264"/>
                  <a:pt x="27316" y="106219"/>
                  <a:pt x="27316" y="102435"/>
                </a:cubicBezTo>
                <a:lnTo>
                  <a:pt x="27316" y="70566"/>
                </a:lnTo>
                <a:cubicBezTo>
                  <a:pt x="27316" y="66782"/>
                  <a:pt x="30360" y="63737"/>
                  <a:pt x="34145" y="63737"/>
                </a:cubicBezTo>
                <a:close/>
                <a:moveTo>
                  <a:pt x="86500" y="88777"/>
                </a:moveTo>
                <a:cubicBezTo>
                  <a:pt x="86500" y="84992"/>
                  <a:pt x="89545" y="81948"/>
                  <a:pt x="93329" y="81948"/>
                </a:cubicBezTo>
                <a:cubicBezTo>
                  <a:pt x="97114" y="81948"/>
                  <a:pt x="100158" y="84992"/>
                  <a:pt x="100158" y="88777"/>
                </a:cubicBezTo>
                <a:lnTo>
                  <a:pt x="100158" y="102435"/>
                </a:lnTo>
                <a:cubicBezTo>
                  <a:pt x="100158" y="106219"/>
                  <a:pt x="97114" y="109264"/>
                  <a:pt x="93329" y="109264"/>
                </a:cubicBezTo>
                <a:cubicBezTo>
                  <a:pt x="89545" y="109264"/>
                  <a:pt x="86500" y="106219"/>
                  <a:pt x="86500" y="102435"/>
                </a:cubicBezTo>
                <a:lnTo>
                  <a:pt x="86500" y="88777"/>
                </a:lnTo>
                <a:close/>
                <a:moveTo>
                  <a:pt x="63737" y="36421"/>
                </a:moveTo>
                <a:cubicBezTo>
                  <a:pt x="67522" y="36421"/>
                  <a:pt x="70566" y="39466"/>
                  <a:pt x="70566" y="43250"/>
                </a:cubicBezTo>
                <a:lnTo>
                  <a:pt x="70566" y="102435"/>
                </a:lnTo>
                <a:cubicBezTo>
                  <a:pt x="70566" y="106219"/>
                  <a:pt x="67522" y="109264"/>
                  <a:pt x="63737" y="109264"/>
                </a:cubicBezTo>
                <a:cubicBezTo>
                  <a:pt x="59953" y="109264"/>
                  <a:pt x="56908" y="106219"/>
                  <a:pt x="56908" y="102435"/>
                </a:cubicBezTo>
                <a:lnTo>
                  <a:pt x="56908" y="43250"/>
                </a:lnTo>
                <a:cubicBezTo>
                  <a:pt x="56908" y="39466"/>
                  <a:pt x="59953" y="36421"/>
                  <a:pt x="63737" y="3642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44228" y="3277798"/>
            <a:ext cx="5165114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Survey Comparison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9897" y="3569167"/>
            <a:ext cx="5390339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เทียบกับข้อมูลจากการสำรวจพิเศษ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55582" y="3824116"/>
            <a:ext cx="524465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สำรวจสุขภาพประชาชน (NHES)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5582" y="4042643"/>
            <a:ext cx="524465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สำรวจภาวะเศรษฐกิจและสังคม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55582" y="4261170"/>
            <a:ext cx="5244654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การสำรวจเฉพาะเรื่อง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203670" y="1129058"/>
            <a:ext cx="5727235" cy="291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ตัวอย่างการเปรียบเทียบ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03670" y="1566001"/>
            <a:ext cx="5617972" cy="2840854"/>
          </a:xfrm>
          <a:custGeom>
            <a:avLst/>
            <a:gdLst/>
            <a:ahLst/>
            <a:cxnLst/>
            <a:rect l="l" t="t" r="r" b="b"/>
            <a:pathLst>
              <a:path w="5617972" h="2840854">
                <a:moveTo>
                  <a:pt x="72840" y="0"/>
                </a:moveTo>
                <a:lnTo>
                  <a:pt x="5545132" y="0"/>
                </a:lnTo>
                <a:cubicBezTo>
                  <a:pt x="5585360" y="0"/>
                  <a:pt x="5617972" y="32611"/>
                  <a:pt x="5617972" y="72840"/>
                </a:cubicBezTo>
                <a:lnTo>
                  <a:pt x="5617972" y="2768015"/>
                </a:lnTo>
                <a:cubicBezTo>
                  <a:pt x="5617972" y="2808243"/>
                  <a:pt x="5585360" y="2840854"/>
                  <a:pt x="5545132" y="2840854"/>
                </a:cubicBezTo>
                <a:lnTo>
                  <a:pt x="72840" y="2840854"/>
                </a:lnTo>
                <a:cubicBezTo>
                  <a:pt x="32611" y="2840854"/>
                  <a:pt x="0" y="2808243"/>
                  <a:pt x="0" y="2768015"/>
                </a:cubicBezTo>
                <a:lnTo>
                  <a:pt x="0" y="72840"/>
                </a:lnTo>
                <a:cubicBezTo>
                  <a:pt x="0" y="32611"/>
                  <a:pt x="32611" y="0"/>
                  <a:pt x="72840" y="0"/>
                </a:cubicBez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0" descr="https://kimi-img.moonshot.cn/pub/slides/26-02-19-02:59:43-d6b0o7tdbv1tosegnlf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49355" y="1711686"/>
            <a:ext cx="5062548" cy="2549485"/>
          </a:xfrm>
          <a:prstGeom prst="roundRect">
            <a:avLst>
              <a:gd name="adj" fmla="val 0"/>
            </a:avLst>
          </a:prstGeom>
        </p:spPr>
      </p:pic>
      <p:sp>
        <p:nvSpPr>
          <p:cNvPr id="22" name="Shape 19"/>
          <p:cNvSpPr/>
          <p:nvPr/>
        </p:nvSpPr>
        <p:spPr>
          <a:xfrm>
            <a:off x="6207312" y="4519761"/>
            <a:ext cx="5616151" cy="335075"/>
          </a:xfrm>
          <a:custGeom>
            <a:avLst/>
            <a:gdLst/>
            <a:ahLst/>
            <a:cxnLst/>
            <a:rect l="l" t="t" r="r" b="b"/>
            <a:pathLst>
              <a:path w="5616151" h="335075">
                <a:moveTo>
                  <a:pt x="36423" y="0"/>
                </a:moveTo>
                <a:lnTo>
                  <a:pt x="5579728" y="0"/>
                </a:lnTo>
                <a:cubicBezTo>
                  <a:pt x="5599844" y="0"/>
                  <a:pt x="5616151" y="16307"/>
                  <a:pt x="5616151" y="36423"/>
                </a:cubicBezTo>
                <a:lnTo>
                  <a:pt x="5616151" y="298652"/>
                </a:lnTo>
                <a:cubicBezTo>
                  <a:pt x="5616151" y="318768"/>
                  <a:pt x="5599844" y="335075"/>
                  <a:pt x="5579728" y="335075"/>
                </a:cubicBezTo>
                <a:lnTo>
                  <a:pt x="36423" y="335075"/>
                </a:lnTo>
                <a:cubicBezTo>
                  <a:pt x="16307" y="335075"/>
                  <a:pt x="0" y="318768"/>
                  <a:pt x="0" y="298652"/>
                </a:cubicBezTo>
                <a:lnTo>
                  <a:pt x="0" y="36423"/>
                </a:lnTo>
                <a:cubicBezTo>
                  <a:pt x="0" y="16320"/>
                  <a:pt x="16320" y="0"/>
                  <a:pt x="36423" y="0"/>
                </a:cubicBezTo>
                <a:close/>
              </a:path>
            </a:pathLst>
          </a:custGeom>
          <a:solidFill>
            <a:srgbClr val="F0FDF4"/>
          </a:solidFill>
          <a:ln w="10160">
            <a:solidFill>
              <a:srgbClr val="B9F8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6203670" y="4516119"/>
            <a:ext cx="5672603" cy="327791"/>
          </a:xfrm>
          <a:prstGeom prst="rect">
            <a:avLst/>
          </a:prstGeom>
          <a:noFill/>
          <a:ln/>
        </p:spPr>
        <p:txBody>
          <a:bodyPr wrap="square" lIns="72842" tIns="72842" rIns="72842" bIns="72842" rtlCol="0" anchor="ctr"/>
          <a:lstStyle/>
          <a:p>
            <a:pPr>
              <a:lnSpc>
                <a:spcPct val="120000"/>
              </a:lnSpc>
            </a:pPr>
            <a:r>
              <a:rPr lang="en-US" sz="1004" b="1" dirty="0">
                <a:solidFill>
                  <a:srgbClr val="0082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สอดคล้อง:</a:t>
            </a:r>
            <a:r>
              <a:rPr lang="en-US" sz="1004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ข้อมูลใกล้เคียงกัน &lt; 10% ความแตกต่าง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207312" y="4934959"/>
            <a:ext cx="5616151" cy="335075"/>
          </a:xfrm>
          <a:custGeom>
            <a:avLst/>
            <a:gdLst/>
            <a:ahLst/>
            <a:cxnLst/>
            <a:rect l="l" t="t" r="r" b="b"/>
            <a:pathLst>
              <a:path w="5616151" h="335075">
                <a:moveTo>
                  <a:pt x="36423" y="0"/>
                </a:moveTo>
                <a:lnTo>
                  <a:pt x="5579728" y="0"/>
                </a:lnTo>
                <a:cubicBezTo>
                  <a:pt x="5599844" y="0"/>
                  <a:pt x="5616151" y="16307"/>
                  <a:pt x="5616151" y="36423"/>
                </a:cubicBezTo>
                <a:lnTo>
                  <a:pt x="5616151" y="298652"/>
                </a:lnTo>
                <a:cubicBezTo>
                  <a:pt x="5616151" y="318768"/>
                  <a:pt x="5599844" y="335075"/>
                  <a:pt x="5579728" y="335075"/>
                </a:cubicBezTo>
                <a:lnTo>
                  <a:pt x="36423" y="335075"/>
                </a:lnTo>
                <a:cubicBezTo>
                  <a:pt x="16307" y="335075"/>
                  <a:pt x="0" y="318768"/>
                  <a:pt x="0" y="298652"/>
                </a:cubicBezTo>
                <a:lnTo>
                  <a:pt x="0" y="36423"/>
                </a:lnTo>
                <a:cubicBezTo>
                  <a:pt x="0" y="16320"/>
                  <a:pt x="16320" y="0"/>
                  <a:pt x="36423" y="0"/>
                </a:cubicBezTo>
                <a:close/>
              </a:path>
            </a:pathLst>
          </a:custGeom>
          <a:solidFill>
            <a:srgbClr val="FEFCE8"/>
          </a:solidFill>
          <a:ln w="10160">
            <a:solidFill>
              <a:srgbClr val="FFF0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6203670" y="4931317"/>
            <a:ext cx="5672603" cy="327791"/>
          </a:xfrm>
          <a:prstGeom prst="rect">
            <a:avLst/>
          </a:prstGeom>
          <a:noFill/>
          <a:ln/>
        </p:spPr>
        <p:txBody>
          <a:bodyPr wrap="square" lIns="72842" tIns="72842" rIns="72842" bIns="72842" rtlCol="0" anchor="ctr"/>
          <a:lstStyle/>
          <a:p>
            <a:pPr>
              <a:lnSpc>
                <a:spcPct val="120000"/>
              </a:lnSpc>
            </a:pPr>
            <a:r>
              <a:rPr lang="en-US" sz="1004" b="1" dirty="0">
                <a:solidFill>
                  <a:srgbClr val="A65F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⚠ ตรวจสอบ:</a:t>
            </a:r>
            <a:r>
              <a:rPr lang="en-US" sz="1004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ความแตกต่าง 10-20% ต้องหาสาเหตุ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207312" y="5350162"/>
            <a:ext cx="5616151" cy="335075"/>
          </a:xfrm>
          <a:custGeom>
            <a:avLst/>
            <a:gdLst/>
            <a:ahLst/>
            <a:cxnLst/>
            <a:rect l="l" t="t" r="r" b="b"/>
            <a:pathLst>
              <a:path w="5616151" h="335075">
                <a:moveTo>
                  <a:pt x="36423" y="0"/>
                </a:moveTo>
                <a:lnTo>
                  <a:pt x="5579728" y="0"/>
                </a:lnTo>
                <a:cubicBezTo>
                  <a:pt x="5599844" y="0"/>
                  <a:pt x="5616151" y="16307"/>
                  <a:pt x="5616151" y="36423"/>
                </a:cubicBezTo>
                <a:lnTo>
                  <a:pt x="5616151" y="298652"/>
                </a:lnTo>
                <a:cubicBezTo>
                  <a:pt x="5616151" y="318768"/>
                  <a:pt x="5599844" y="335075"/>
                  <a:pt x="5579728" y="335075"/>
                </a:cubicBezTo>
                <a:lnTo>
                  <a:pt x="36423" y="335075"/>
                </a:lnTo>
                <a:cubicBezTo>
                  <a:pt x="16307" y="335075"/>
                  <a:pt x="0" y="318768"/>
                  <a:pt x="0" y="298652"/>
                </a:cubicBezTo>
                <a:lnTo>
                  <a:pt x="0" y="36423"/>
                </a:lnTo>
                <a:cubicBezTo>
                  <a:pt x="0" y="16320"/>
                  <a:pt x="16320" y="0"/>
                  <a:pt x="36423" y="0"/>
                </a:cubicBezTo>
                <a:close/>
              </a:path>
            </a:pathLst>
          </a:custGeom>
          <a:solidFill>
            <a:srgbClr val="FEF2F2"/>
          </a:solidFill>
          <a:ln w="10160">
            <a:solidFill>
              <a:srgbClr val="FFC9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6203670" y="5346520"/>
            <a:ext cx="5672603" cy="327791"/>
          </a:xfrm>
          <a:prstGeom prst="rect">
            <a:avLst/>
          </a:prstGeom>
          <a:noFill/>
          <a:ln/>
        </p:spPr>
        <p:txBody>
          <a:bodyPr wrap="square" lIns="72842" tIns="72842" rIns="72842" bIns="72842" rtlCol="0" anchor="ctr"/>
          <a:lstStyle/>
          <a:p>
            <a:pPr>
              <a:lnSpc>
                <a:spcPct val="120000"/>
              </a:lnSpc>
            </a:pPr>
            <a:r>
              <a:rPr lang="en-US" sz="1004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✗ ผิดปกติ:</a:t>
            </a:r>
            <a:r>
              <a:rPr lang="en-US" sz="1004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ความแตกต่าง &gt; 20% ต้องสืบสวน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382423" y="5834565"/>
            <a:ext cx="36421" cy="437055"/>
          </a:xfrm>
          <a:custGeom>
            <a:avLst/>
            <a:gdLst/>
            <a:ahLst/>
            <a:cxnLst/>
            <a:rect l="l" t="t" r="r" b="b"/>
            <a:pathLst>
              <a:path w="36421" h="437055">
                <a:moveTo>
                  <a:pt x="0" y="0"/>
                </a:moveTo>
                <a:lnTo>
                  <a:pt x="36421" y="0"/>
                </a:lnTo>
                <a:lnTo>
                  <a:pt x="36421" y="437055"/>
                </a:lnTo>
                <a:lnTo>
                  <a:pt x="0" y="43705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619161" y="5943829"/>
            <a:ext cx="11281470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8B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หลักการ:</a:t>
            </a:r>
            <a:r>
              <a:rPr lang="en-US" sz="1147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ความแตกต่างที่พบไม่ใช่เรื่องผิด แต่ต้องมีคำอธิบายที่สมเหตุสมผล เช่น ความแตกต่างของนิยาม วิธีการเก็บข้อมูล หรือช่วงเวลา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384699" y="6373601"/>
            <a:ext cx="95606" cy="109264"/>
          </a:xfrm>
          <a:custGeom>
            <a:avLst/>
            <a:gdLst/>
            <a:ahLst/>
            <a:cxnLst/>
            <a:rect l="l" t="t" r="r" b="b"/>
            <a:pathLst>
              <a:path w="95606" h="109264">
                <a:moveTo>
                  <a:pt x="81948" y="109264"/>
                </a:moveTo>
                <a:lnTo>
                  <a:pt x="20487" y="109264"/>
                </a:lnTo>
                <a:cubicBezTo>
                  <a:pt x="9176" y="109264"/>
                  <a:pt x="0" y="100087"/>
                  <a:pt x="0" y="88777"/>
                </a:cubicBezTo>
                <a:lnTo>
                  <a:pt x="0" y="20487"/>
                </a:lnTo>
                <a:cubicBezTo>
                  <a:pt x="0" y="9176"/>
                  <a:pt x="9176" y="0"/>
                  <a:pt x="20487" y="0"/>
                </a:cubicBezTo>
                <a:lnTo>
                  <a:pt x="85362" y="0"/>
                </a:lnTo>
                <a:cubicBezTo>
                  <a:pt x="91017" y="0"/>
                  <a:pt x="95606" y="4588"/>
                  <a:pt x="95606" y="10243"/>
                </a:cubicBezTo>
                <a:lnTo>
                  <a:pt x="95606" y="71704"/>
                </a:lnTo>
                <a:cubicBezTo>
                  <a:pt x="95606" y="76164"/>
                  <a:pt x="92746" y="79963"/>
                  <a:pt x="88777" y="81372"/>
                </a:cubicBezTo>
                <a:lnTo>
                  <a:pt x="88777" y="95606"/>
                </a:lnTo>
                <a:cubicBezTo>
                  <a:pt x="92554" y="95606"/>
                  <a:pt x="95606" y="98657"/>
                  <a:pt x="95606" y="102435"/>
                </a:cubicBezTo>
                <a:cubicBezTo>
                  <a:pt x="95606" y="106212"/>
                  <a:pt x="92554" y="109264"/>
                  <a:pt x="88777" y="109264"/>
                </a:cubicBezTo>
                <a:lnTo>
                  <a:pt x="81948" y="109264"/>
                </a:lnTo>
                <a:close/>
                <a:moveTo>
                  <a:pt x="20487" y="81948"/>
                </a:moveTo>
                <a:cubicBezTo>
                  <a:pt x="16710" y="81948"/>
                  <a:pt x="13658" y="84999"/>
                  <a:pt x="13658" y="88777"/>
                </a:cubicBezTo>
                <a:cubicBezTo>
                  <a:pt x="13658" y="92554"/>
                  <a:pt x="16710" y="95606"/>
                  <a:pt x="20487" y="95606"/>
                </a:cubicBezTo>
                <a:lnTo>
                  <a:pt x="75119" y="95606"/>
                </a:lnTo>
                <a:lnTo>
                  <a:pt x="75119" y="81948"/>
                </a:lnTo>
                <a:lnTo>
                  <a:pt x="20487" y="81948"/>
                </a:lnTo>
                <a:close/>
                <a:moveTo>
                  <a:pt x="27316" y="32438"/>
                </a:moveTo>
                <a:cubicBezTo>
                  <a:pt x="27316" y="35276"/>
                  <a:pt x="29599" y="37559"/>
                  <a:pt x="32438" y="37559"/>
                </a:cubicBezTo>
                <a:lnTo>
                  <a:pt x="69997" y="37559"/>
                </a:lnTo>
                <a:cubicBezTo>
                  <a:pt x="72835" y="37559"/>
                  <a:pt x="75119" y="35276"/>
                  <a:pt x="75119" y="32438"/>
                </a:cubicBezTo>
                <a:cubicBezTo>
                  <a:pt x="75119" y="29599"/>
                  <a:pt x="72835" y="27316"/>
                  <a:pt x="69997" y="27316"/>
                </a:cubicBezTo>
                <a:lnTo>
                  <a:pt x="32438" y="27316"/>
                </a:lnTo>
                <a:cubicBezTo>
                  <a:pt x="29599" y="27316"/>
                  <a:pt x="27316" y="29599"/>
                  <a:pt x="27316" y="32438"/>
                </a:cubicBezTo>
                <a:close/>
                <a:moveTo>
                  <a:pt x="32438" y="47803"/>
                </a:moveTo>
                <a:cubicBezTo>
                  <a:pt x="29599" y="47803"/>
                  <a:pt x="27316" y="50086"/>
                  <a:pt x="27316" y="52925"/>
                </a:cubicBezTo>
                <a:cubicBezTo>
                  <a:pt x="27316" y="55763"/>
                  <a:pt x="29599" y="58046"/>
                  <a:pt x="32438" y="58046"/>
                </a:cubicBezTo>
                <a:lnTo>
                  <a:pt x="69997" y="58046"/>
                </a:lnTo>
                <a:cubicBezTo>
                  <a:pt x="72835" y="58046"/>
                  <a:pt x="75119" y="55763"/>
                  <a:pt x="75119" y="52925"/>
                </a:cubicBezTo>
                <a:cubicBezTo>
                  <a:pt x="75119" y="50086"/>
                  <a:pt x="72835" y="47803"/>
                  <a:pt x="69997" y="47803"/>
                </a:cubicBezTo>
                <a:lnTo>
                  <a:pt x="32438" y="47803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553016" y="6344462"/>
            <a:ext cx="11329403" cy="145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WHO. Data Quality Assurance: Module 2 - Desk Review. Geneva: WHO; 2022.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2686</Words>
  <Application>Microsoft Office PowerPoint</Application>
  <PresentationFormat>Widescreen</PresentationFormat>
  <Paragraphs>538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思源宋体</vt:lpstr>
      <vt:lpstr>微软雅黑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การตรวจสอบความน่าเชื่อถือของข้อมูล</dc:title>
  <dc:subject>การตรวจสอบความน่าเชื่อถือของข้อมูล</dc:subject>
  <dc:creator>Kimi</dc:creator>
  <cp:lastModifiedBy>khongsak chaichana</cp:lastModifiedBy>
  <cp:revision>2</cp:revision>
  <dcterms:created xsi:type="dcterms:W3CDTF">2026-02-18T19:00:11Z</dcterms:created>
  <dcterms:modified xsi:type="dcterms:W3CDTF">2026-02-19T14:46:52Z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การตรวจสอบความน่าเชื่อถือของข้อมูล","ContentProducer":"001191110108MACG2KBH8F10000","ProduceID":"19c721ec-c0b2-86f7-8000-0000f3b44c18","ReservedCode1":"","ContentPropagator":"001191110108MACG2KBH8F20000","PropagateID":"19c721ec-c0b2-86f7-8000-0000f3b44c18","ReservedCode2":""}</vt:lpwstr>
  </property>
</Properties>
</file>